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8" r:id="rId3"/>
    <p:sldId id="302" r:id="rId4"/>
    <p:sldId id="304" r:id="rId5"/>
    <p:sldId id="301" r:id="rId6"/>
    <p:sldId id="297" r:id="rId7"/>
    <p:sldId id="312" r:id="rId8"/>
    <p:sldId id="313" r:id="rId9"/>
    <p:sldId id="284" r:id="rId10"/>
    <p:sldId id="314" r:id="rId11"/>
    <p:sldId id="315" r:id="rId12"/>
    <p:sldId id="316" r:id="rId13"/>
    <p:sldId id="317" r:id="rId14"/>
    <p:sldId id="318" r:id="rId15"/>
    <p:sldId id="319" r:id="rId16"/>
    <p:sldId id="308" r:id="rId17"/>
    <p:sldId id="320" r:id="rId18"/>
    <p:sldId id="321" r:id="rId19"/>
    <p:sldId id="322" r:id="rId20"/>
    <p:sldId id="323" r:id="rId21"/>
    <p:sldId id="324" r:id="rId22"/>
    <p:sldId id="325" r:id="rId23"/>
    <p:sldId id="337" r:id="rId24"/>
    <p:sldId id="286" r:id="rId25"/>
    <p:sldId id="278" r:id="rId26"/>
    <p:sldId id="328" r:id="rId27"/>
    <p:sldId id="332" r:id="rId28"/>
    <p:sldId id="336" r:id="rId29"/>
    <p:sldId id="335" r:id="rId30"/>
    <p:sldId id="334" r:id="rId31"/>
    <p:sldId id="333" r:id="rId32"/>
    <p:sldId id="331" r:id="rId33"/>
    <p:sldId id="330" r:id="rId34"/>
    <p:sldId id="329" r:id="rId35"/>
    <p:sldId id="298" r:id="rId36"/>
    <p:sldId id="299" r:id="rId37"/>
    <p:sldId id="327" r:id="rId38"/>
    <p:sldId id="339" r:id="rId39"/>
    <p:sldId id="338" r:id="rId40"/>
    <p:sldId id="295" r:id="rId41"/>
    <p:sldId id="296" r:id="rId42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6A36-8D8F-4DE2-A8E9-F65194FDB2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9DA6-3AA6-40CB-8EB0-727024C6F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29.11.2018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29.11.2018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29.11.2018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29.11.2018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2.pptx"/><Relationship Id="rId9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4.ppt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package" Target="../embeddings/Microsoft_PowerPoint_Presentation5.ppt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Slide6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7.ppt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package" Target="../embeddings/Microsoft_PowerPoint_Presentation8.ppt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package" Target="../embeddings/Microsoft_PowerPoint_Presentation9.ppt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10.ppt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tmp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414241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2018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NİSAN-EKİM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MAKİNE MÜHENDİSLİĞİ BÖLÜM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16/11/2018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73113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" y="610980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67305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" y="551334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5757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263302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38"/>
            <a:ext cx="9144000" cy="474337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" y="590588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1420380"/>
            <a:ext cx="9144000" cy="4690951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326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0546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303623"/>
            <a:ext cx="908541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7618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302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9144000" cy="454139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1334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1268760"/>
            <a:ext cx="9144000" cy="459033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" y="355985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727968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26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56885"/>
              </p:ext>
            </p:extLst>
          </p:nvPr>
        </p:nvGraphicFramePr>
        <p:xfrm>
          <a:off x="0" y="1052735"/>
          <a:ext cx="9144000" cy="585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471">
                  <a:extLst>
                    <a:ext uri="{9D8B030D-6E8A-4147-A177-3AD203B41FA5}">
                      <a16:colId xmlns="" xmlns:a16="http://schemas.microsoft.com/office/drawing/2014/main" val="3737940062"/>
                    </a:ext>
                  </a:extLst>
                </a:gridCol>
                <a:gridCol w="2151529">
                  <a:extLst>
                    <a:ext uri="{9D8B030D-6E8A-4147-A177-3AD203B41FA5}">
                      <a16:colId xmlns="" xmlns:a16="http://schemas.microsoft.com/office/drawing/2014/main" val="4070027586"/>
                    </a:ext>
                  </a:extLst>
                </a:gridCol>
              </a:tblGrid>
              <a:tr h="52744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</a:t>
                      </a:r>
                      <a:r>
                        <a:rPr lang="tr-TR" sz="2000" baseline="0" dirty="0" smtClean="0"/>
                        <a:t> Yönler</a:t>
                      </a:r>
                      <a:endParaRPr lang="tr-TR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404272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dilinin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</a:t>
                      </a:r>
                      <a:r>
                        <a:rPr lang="en-US" sz="2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ngilizce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419949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Multidisipliner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US" sz="2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alışma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olanakları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375063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G3- Farklı kültürlerden öğrencilerin birlikte çalışabilme imkanı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186536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G4-Öğrenci odaklı olunması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179609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G5- Üst yönetimin etkin iletişimi</a:t>
                      </a: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752588"/>
                  </a:ext>
                </a:extLst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G6-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kadronun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güçlü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075948"/>
                  </a:ext>
                </a:extLst>
              </a:tr>
              <a:tr h="67450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G7-Müfredatın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ihtiyaçlara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güncel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tutulması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 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97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G8-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ders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hocalarına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diğer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çalışanlara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kolaylıkla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ulaşabilmeleri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(Hala güçlü yön)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75881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07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212"/>
            <a:ext cx="9144000" cy="417802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" y="472662"/>
            <a:ext cx="8505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2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26"/>
            <a:ext cx="860444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276"/>
            <a:ext cx="9144000" cy="47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sp>
        <p:nvSpPr>
          <p:cNvPr id="7" name="Metin kutusu 4"/>
          <p:cNvSpPr txBox="1"/>
          <p:nvPr/>
        </p:nvSpPr>
        <p:spPr>
          <a:xfrm>
            <a:off x="1187624" y="-993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18696"/>
              </p:ext>
            </p:extLst>
          </p:nvPr>
        </p:nvGraphicFramePr>
        <p:xfrm>
          <a:off x="0" y="0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61441"/>
              </p:ext>
            </p:extLst>
          </p:nvPr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Sunu" r:id="rId7" imgW="4570541" imgH="3427323" progId="PowerPoint.Show.12">
                  <p:embed/>
                </p:oleObj>
              </mc:Choice>
              <mc:Fallback>
                <p:oleObj name="Sunu" r:id="rId7" imgW="4570541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" y="223773"/>
            <a:ext cx="9126193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Makine mühendisliğinde herhangi bir memnuniyet anketi yapılmamıştır. Aralık ayında ilk anket yapılacaktır.</a:t>
            </a:r>
            <a:endParaRPr lang="tr-TR" b="1" dirty="0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19672" y="4255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43" y="1102157"/>
            <a:ext cx="9145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DF FORM NO: </a:t>
            </a:r>
            <a:r>
              <a:rPr lang="tr-TR" dirty="0" smtClean="0"/>
              <a:t>2018-0175</a:t>
            </a:r>
          </a:p>
          <a:p>
            <a:r>
              <a:rPr lang="tr-TR" dirty="0" smtClean="0"/>
              <a:t>Bölümü ilgilendiren faaliyetler üniversite stratejik planından tespit edilip gerekli faaliyetler eklenmiştir.  </a:t>
            </a:r>
            <a:r>
              <a:rPr lang="tr-TR" dirty="0"/>
              <a:t>(Geçici Faaliyet)</a:t>
            </a:r>
          </a:p>
          <a:p>
            <a:r>
              <a:rPr lang="tr-TR" dirty="0" smtClean="0"/>
              <a:t>Kalite Faaliyetlerinin  </a:t>
            </a:r>
            <a:r>
              <a:rPr lang="tr-TR" dirty="0"/>
              <a:t>iç denetim öncesi kontrol edilmesi  (Kalıcı Faaliyet)					</a:t>
            </a:r>
          </a:p>
          <a:p>
            <a:r>
              <a:rPr lang="tr-TR" dirty="0"/>
              <a:t>DF FORM NO: 2018-0176 </a:t>
            </a:r>
            <a:endParaRPr lang="tr-TR" dirty="0" smtClean="0"/>
          </a:p>
          <a:p>
            <a:r>
              <a:rPr lang="tr-TR" dirty="0"/>
              <a:t>Şifre alınmıştır.(Geçici Faaliyet)</a:t>
            </a:r>
          </a:p>
          <a:p>
            <a:r>
              <a:rPr lang="tr-TR" dirty="0"/>
              <a:t>Şifrenin alınıp sistemin düzenli kullanılmaya başlanması(Kalıcı Faaliyet)	</a:t>
            </a:r>
          </a:p>
          <a:p>
            <a:endParaRPr lang="tr-TR" dirty="0"/>
          </a:p>
          <a:p>
            <a:r>
              <a:rPr lang="tr-TR" dirty="0"/>
              <a:t>DF FORM NO: 2018-0177 </a:t>
            </a:r>
            <a:endParaRPr lang="tr-TR" dirty="0" smtClean="0"/>
          </a:p>
          <a:p>
            <a:r>
              <a:rPr lang="tr-TR" dirty="0"/>
              <a:t>Bütçe çalışması yapılıp rektörlüğe iletilmiştir. (Geçici Faaliyet)</a:t>
            </a:r>
          </a:p>
          <a:p>
            <a:r>
              <a:rPr lang="tr-TR" dirty="0"/>
              <a:t>Bütçe çalışması yapılıp üst yönetime sunulması(Kalıcı Faaliyet) </a:t>
            </a:r>
          </a:p>
          <a:p>
            <a:endParaRPr lang="tr-TR" dirty="0"/>
          </a:p>
          <a:p>
            <a:r>
              <a:rPr lang="tr-TR" dirty="0"/>
              <a:t>DF FORM NO: 2018-0178 </a:t>
            </a:r>
            <a:endParaRPr lang="tr-TR" dirty="0" smtClean="0"/>
          </a:p>
          <a:p>
            <a:r>
              <a:rPr lang="tr-TR" dirty="0" smtClean="0"/>
              <a:t>Şemadaki yanlışlıklar ve eksiklikler giderilmiştir.(Geçici </a:t>
            </a:r>
            <a:r>
              <a:rPr lang="tr-TR" dirty="0"/>
              <a:t>Faaliyet)</a:t>
            </a:r>
          </a:p>
          <a:p>
            <a:r>
              <a:rPr lang="tr-TR" dirty="0" smtClean="0"/>
              <a:t>Şemanın değiştirilmesi ve sisteme konulması.</a:t>
            </a:r>
            <a:r>
              <a:rPr lang="tr-TR" dirty="0"/>
              <a:t>	(Kalıcı Faaliyet) </a:t>
            </a:r>
          </a:p>
          <a:p>
            <a:r>
              <a:rPr lang="tr-TR" dirty="0"/>
              <a:t>			</a:t>
            </a:r>
          </a:p>
          <a:p>
            <a:r>
              <a:rPr lang="tr-TR" dirty="0"/>
              <a:t>					</a:t>
            </a:r>
          </a:p>
          <a:p>
            <a:r>
              <a:rPr lang="tr-TR" dirty="0"/>
              <a:t>					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14" y="908721"/>
            <a:ext cx="883847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DF FORM NO: 2018-0179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/>
              <a:t>Risk analizi yapılmıştır.(Geçici Faaliyet)</a:t>
            </a:r>
          </a:p>
          <a:p>
            <a:pPr marL="0" indent="0">
              <a:buNone/>
            </a:pPr>
            <a:r>
              <a:rPr lang="tr-TR" sz="1800" dirty="0"/>
              <a:t>Risk </a:t>
            </a:r>
            <a:r>
              <a:rPr lang="tr-TR" sz="1800" dirty="0" smtClean="0"/>
              <a:t>analizinin </a:t>
            </a:r>
            <a:r>
              <a:rPr lang="tr-TR" sz="1800" dirty="0"/>
              <a:t>aylık olarak kontrol </a:t>
            </a:r>
            <a:r>
              <a:rPr lang="tr-TR" sz="1800" dirty="0" smtClean="0"/>
              <a:t>edilmesi(Kalıcı </a:t>
            </a:r>
            <a:r>
              <a:rPr lang="tr-TR" sz="1800" dirty="0"/>
              <a:t>Faaliyet)					</a:t>
            </a:r>
          </a:p>
          <a:p>
            <a:pPr marL="0" indent="0">
              <a:buNone/>
            </a:pPr>
            <a:r>
              <a:rPr lang="tr-TR" sz="1800" dirty="0"/>
              <a:t>DF FORM NO:  2018-0180</a:t>
            </a:r>
          </a:p>
          <a:p>
            <a:pPr marL="0" indent="0">
              <a:buNone/>
            </a:pPr>
            <a:r>
              <a:rPr lang="tr-TR" sz="1800" dirty="0" err="1"/>
              <a:t>Swot</a:t>
            </a:r>
            <a:r>
              <a:rPr lang="tr-TR" sz="1800" dirty="0"/>
              <a:t> analizi </a:t>
            </a:r>
            <a:r>
              <a:rPr lang="tr-TR" sz="1800" dirty="0" smtClean="0"/>
              <a:t>güncellenmiştir.(Geçici </a:t>
            </a:r>
            <a:r>
              <a:rPr lang="tr-TR" sz="1800" dirty="0"/>
              <a:t>Faaliyet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r>
              <a:rPr lang="tr-TR" sz="1800" dirty="0" smtClean="0"/>
              <a:t>Fırsat yaratan tehditler risk analizine eklenmiştir</a:t>
            </a:r>
            <a:r>
              <a:rPr lang="tr-TR" sz="1800" dirty="0"/>
              <a:t>.(Geçici Faaliyet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r>
              <a:rPr lang="tr-TR" sz="1800" dirty="0"/>
              <a:t>Risk </a:t>
            </a:r>
            <a:r>
              <a:rPr lang="tr-TR" sz="1800" dirty="0" smtClean="0"/>
              <a:t>analizinin </a:t>
            </a:r>
            <a:r>
              <a:rPr lang="tr-TR" sz="1800" dirty="0"/>
              <a:t>aylık </a:t>
            </a:r>
            <a:r>
              <a:rPr lang="tr-TR" sz="1800" dirty="0" smtClean="0"/>
              <a:t>kontrol edilmesi.(Kalıcı </a:t>
            </a:r>
            <a:r>
              <a:rPr lang="tr-TR" sz="1800" dirty="0"/>
              <a:t>Faaliyet)	</a:t>
            </a:r>
          </a:p>
          <a:p>
            <a:endParaRPr lang="tr-TR" sz="1800" dirty="0"/>
          </a:p>
          <a:p>
            <a:pPr marL="0" indent="0">
              <a:buNone/>
            </a:pPr>
            <a:r>
              <a:rPr lang="tr-TR" sz="1800" dirty="0"/>
              <a:t>DF FORM NO: 2018-0181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err="1"/>
              <a:t>Dökümanlar</a:t>
            </a:r>
            <a:r>
              <a:rPr lang="tr-TR" sz="1800" dirty="0"/>
              <a:t> K-Drive a eklenmiştir.(Geçici Faaliyet</a:t>
            </a:r>
            <a:r>
              <a:rPr lang="tr-TR" sz="1800" dirty="0" smtClean="0"/>
              <a:t>)</a:t>
            </a:r>
          </a:p>
          <a:p>
            <a:pPr marL="0" indent="0">
              <a:buNone/>
            </a:pPr>
            <a:r>
              <a:rPr lang="tr-TR" sz="1800" dirty="0"/>
              <a:t>AKTS formları hazırlanıp siteye yüklenecektir</a:t>
            </a:r>
            <a:r>
              <a:rPr lang="tr-TR" sz="1800" dirty="0" smtClean="0"/>
              <a:t>.</a:t>
            </a:r>
            <a:r>
              <a:rPr lang="tr-TR" sz="1800" dirty="0"/>
              <a:t> </a:t>
            </a:r>
            <a:r>
              <a:rPr lang="tr-TR" sz="1800" dirty="0" smtClean="0"/>
              <a:t>(</a:t>
            </a:r>
            <a:r>
              <a:rPr lang="tr-TR" sz="1800" dirty="0"/>
              <a:t>Geçici Faaliyet</a:t>
            </a:r>
            <a:r>
              <a:rPr lang="tr-TR" sz="1800" dirty="0" smtClean="0"/>
              <a:t>)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K-Drive a </a:t>
            </a:r>
            <a:r>
              <a:rPr lang="tr-TR" sz="1800" dirty="0" err="1"/>
              <a:t>dökümanların</a:t>
            </a:r>
            <a:r>
              <a:rPr lang="tr-TR" sz="1800" dirty="0"/>
              <a:t> yüklenmesi kontrol </a:t>
            </a:r>
            <a:r>
              <a:rPr lang="tr-TR" sz="1800" dirty="0" smtClean="0"/>
              <a:t>edilmesi(Kalıcı </a:t>
            </a:r>
            <a:r>
              <a:rPr lang="tr-TR" sz="1800" dirty="0"/>
              <a:t>Faaliyet) </a:t>
            </a:r>
          </a:p>
          <a:p>
            <a:endParaRPr lang="tr-TR" sz="1800" dirty="0"/>
          </a:p>
          <a:p>
            <a:pPr marL="0" indent="0">
              <a:buNone/>
            </a:pPr>
            <a:r>
              <a:rPr lang="tr-TR" sz="1800" dirty="0"/>
              <a:t>DF FORM NO: 2018-0184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err="1"/>
              <a:t>Spik</a:t>
            </a:r>
            <a:r>
              <a:rPr lang="tr-TR" sz="1800" dirty="0"/>
              <a:t> Doldurulmuştur</a:t>
            </a:r>
            <a:r>
              <a:rPr lang="tr-TR" sz="1800" dirty="0" smtClean="0"/>
              <a:t>.(Geçici </a:t>
            </a:r>
            <a:r>
              <a:rPr lang="tr-TR" sz="1800" dirty="0"/>
              <a:t>Faaliyet)</a:t>
            </a:r>
          </a:p>
          <a:p>
            <a:pPr marL="0" indent="0">
              <a:buNone/>
            </a:pPr>
            <a:r>
              <a:rPr lang="tr-TR" sz="1800" dirty="0" err="1"/>
              <a:t>Spik'in</a:t>
            </a:r>
            <a:r>
              <a:rPr lang="tr-TR" sz="1800" dirty="0"/>
              <a:t> her ay kontrol </a:t>
            </a:r>
            <a:r>
              <a:rPr lang="tr-TR" sz="1800" dirty="0" smtClean="0"/>
              <a:t>edilmesi(Kalıcı </a:t>
            </a:r>
            <a:r>
              <a:rPr lang="tr-TR" sz="1800" dirty="0"/>
              <a:t>Faaliyet)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043608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7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91172"/>
              </p:ext>
            </p:extLst>
          </p:nvPr>
        </p:nvGraphicFramePr>
        <p:xfrm>
          <a:off x="-218" y="0"/>
          <a:ext cx="9144218" cy="685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8" y="0"/>
                        <a:ext cx="9144218" cy="685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08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87890"/>
              </p:ext>
            </p:extLst>
          </p:nvPr>
        </p:nvGraphicFramePr>
        <p:xfrm>
          <a:off x="368300" y="288925"/>
          <a:ext cx="8397875" cy="62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Sunu" r:id="rId4" imgW="8397266" imgH="6297346" progId="PowerPoint.Show.12">
                  <p:embed/>
                </p:oleObj>
              </mc:Choice>
              <mc:Fallback>
                <p:oleObj name="Sunu" r:id="rId4" imgW="8397266" imgH="629734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00" y="288925"/>
                        <a:ext cx="8397875" cy="629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14719"/>
              </p:ext>
            </p:extLst>
          </p:nvPr>
        </p:nvGraphicFramePr>
        <p:xfrm>
          <a:off x="-218" y="0"/>
          <a:ext cx="9180730" cy="688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Slayt" r:id="rId4" imgW="4212314" imgH="3159113" progId="PowerPoint.Slide.12">
                  <p:embed/>
                </p:oleObj>
              </mc:Choice>
              <mc:Fallback>
                <p:oleObj name="Slayt" r:id="rId4" imgW="4212314" imgH="315911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8" y="0"/>
                        <a:ext cx="9180730" cy="688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39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04810"/>
              </p:ext>
            </p:extLst>
          </p:nvPr>
        </p:nvGraphicFramePr>
        <p:xfrm>
          <a:off x="127795" y="1412777"/>
          <a:ext cx="8908701" cy="32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1988">
                  <a:extLst>
                    <a:ext uri="{9D8B030D-6E8A-4147-A177-3AD203B41FA5}">
                      <a16:colId xmlns="" xmlns:a16="http://schemas.microsoft.com/office/drawing/2014/main" val="3737940062"/>
                    </a:ext>
                  </a:extLst>
                </a:gridCol>
                <a:gridCol w="1796713">
                  <a:extLst>
                    <a:ext uri="{9D8B030D-6E8A-4147-A177-3AD203B41FA5}">
                      <a16:colId xmlns="" xmlns:a16="http://schemas.microsoft.com/office/drawing/2014/main" val="4070027586"/>
                    </a:ext>
                  </a:extLst>
                </a:gridCol>
              </a:tblGrid>
              <a:tr h="36749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</a:t>
                      </a:r>
                      <a:r>
                        <a:rPr lang="tr-TR" sz="2000" baseline="0" dirty="0" smtClean="0"/>
                        <a:t> Yönler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404272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Z1- İlk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defa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öğrenci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alımı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gerçekleştirileceği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için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kurumsallaşma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sürecinin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tamamlanmamış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41994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effectLst/>
                          <a:latin typeface="Calibri"/>
                        </a:rPr>
                        <a:t>Z2-Akademik personelin sayıca yetersiz olması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375063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effectLst/>
                          <a:latin typeface="Calibri"/>
                        </a:rPr>
                        <a:t>Z3- İdari iş yoğunluğunun akademik işleri yavaşlatması</a:t>
                      </a: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186536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Z4-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Laboratuvar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Eksikliği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ym typeface="Wingdings" panose="05000000000000000000" pitchFamily="2" charset="2"/>
                        </a:rPr>
                        <a:t>(Hala zayıf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yön)</a:t>
                      </a:r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179609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75258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algn="l" fontAlgn="ctr"/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075948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" y="0"/>
            <a:ext cx="914394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03789"/>
              </p:ext>
            </p:extLst>
          </p:nvPr>
        </p:nvGraphicFramePr>
        <p:xfrm>
          <a:off x="0" y="164"/>
          <a:ext cx="9144000" cy="68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64"/>
                        <a:ext cx="9144000" cy="68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3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77495"/>
              </p:ext>
            </p:extLst>
          </p:nvPr>
        </p:nvGraphicFramePr>
        <p:xfrm>
          <a:off x="0" y="-25779"/>
          <a:ext cx="9144000" cy="685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Sunu" r:id="rId4" imgW="6310911" imgH="4732010" progId="PowerPoint.Show.12">
                  <p:embed/>
                </p:oleObj>
              </mc:Choice>
              <mc:Fallback>
                <p:oleObj name="Sunu" r:id="rId4" imgW="6310911" imgH="473201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25779"/>
                        <a:ext cx="9144000" cy="685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08616"/>
              </p:ext>
            </p:extLst>
          </p:nvPr>
        </p:nvGraphicFramePr>
        <p:xfrm>
          <a:off x="-218" y="0"/>
          <a:ext cx="9144218" cy="685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8" y="0"/>
                        <a:ext cx="9144218" cy="685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" y="-21788"/>
            <a:ext cx="9140884" cy="69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247124"/>
              </p:ext>
            </p:extLst>
          </p:nvPr>
        </p:nvGraphicFramePr>
        <p:xfrm>
          <a:off x="0" y="1905"/>
          <a:ext cx="9144000" cy="68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905"/>
                        <a:ext cx="9144000" cy="68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99592" y="13241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348" y="310583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Şu ana </a:t>
            </a:r>
            <a:r>
              <a:rPr lang="tr-TR" b="1" dirty="0"/>
              <a:t>kadar süreci</a:t>
            </a:r>
            <a:r>
              <a:rPr lang="en-US" b="1" dirty="0"/>
              <a:t>m</a:t>
            </a:r>
            <a:r>
              <a:rPr lang="tr-TR" b="1" dirty="0"/>
              <a:t>izle </a:t>
            </a:r>
            <a:r>
              <a:rPr lang="tr-TR" b="1" dirty="0" smtClean="0"/>
              <a:t>ilgili herhangi bir şikayet</a:t>
            </a:r>
            <a:r>
              <a:rPr lang="en-US" b="1" dirty="0" smtClean="0"/>
              <a:t> </a:t>
            </a:r>
            <a:r>
              <a:rPr lang="en-US" b="1" dirty="0" err="1" smtClean="0"/>
              <a:t>gelmemiştir</a:t>
            </a:r>
            <a:r>
              <a:rPr lang="tr-TR" b="1" dirty="0" smtClean="0"/>
              <a:t>.</a:t>
            </a:r>
            <a:endParaRPr lang="en-US" dirty="0"/>
          </a:p>
        </p:txBody>
      </p:sp>
      <p:graphicFrame>
        <p:nvGraphicFramePr>
          <p:cNvPr id="66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20015"/>
              </p:ext>
            </p:extLst>
          </p:nvPr>
        </p:nvGraphicFramePr>
        <p:xfrm>
          <a:off x="0" y="3933056"/>
          <a:ext cx="914400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sp>
        <p:nvSpPr>
          <p:cNvPr id="67" name="Metin kutusu 4"/>
          <p:cNvSpPr txBox="1"/>
          <p:nvPr/>
        </p:nvSpPr>
        <p:spPr>
          <a:xfrm>
            <a:off x="1259632" y="45091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8" y="1128514"/>
            <a:ext cx="8375876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04856" cy="58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45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2"/>
            <a:ext cx="5760640" cy="35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98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sp>
        <p:nvSpPr>
          <p:cNvPr id="6" name="Metin kutusu 4"/>
          <p:cNvSpPr txBox="1"/>
          <p:nvPr/>
        </p:nvSpPr>
        <p:spPr>
          <a:xfrm>
            <a:off x="683568" y="824919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İç Denetim Raporu Gözlem Sonuçları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6032" y="2060848"/>
            <a:ext cx="8435280" cy="40643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4.4. / </a:t>
            </a:r>
            <a:r>
              <a:rPr lang="tr-TR" dirty="0" smtClean="0"/>
              <a:t>… </a:t>
            </a:r>
            <a:r>
              <a:rPr lang="tr-TR" dirty="0"/>
              <a:t>: CAD/CAM kaldırıldı. Güncellendi. </a:t>
            </a:r>
            <a:r>
              <a:rPr lang="tr-TR" dirty="0" err="1"/>
              <a:t>Autucad,Solidworks</a:t>
            </a:r>
            <a:r>
              <a:rPr lang="tr-TR" dirty="0"/>
              <a:t> ve </a:t>
            </a:r>
            <a:r>
              <a:rPr lang="tr-TR" dirty="0" err="1"/>
              <a:t>Catia</a:t>
            </a:r>
            <a:r>
              <a:rPr lang="tr-TR" dirty="0"/>
              <a:t> </a:t>
            </a:r>
            <a:r>
              <a:rPr lang="tr-TR" dirty="0" smtClean="0"/>
              <a:t>kaplumbağa şemasına </a:t>
            </a:r>
            <a:r>
              <a:rPr lang="tr-TR" dirty="0"/>
              <a:t>eklendi. Öğrenci versiyonlarını kullanamadığımızdan bazı programlar kaldırılabilir.</a:t>
            </a:r>
            <a:endParaRPr lang="tr-TR" dirty="0" smtClean="0"/>
          </a:p>
          <a:p>
            <a:r>
              <a:rPr lang="tr-TR" dirty="0" smtClean="0"/>
              <a:t>7.1.4 </a:t>
            </a:r>
            <a:r>
              <a:rPr lang="tr-TR" dirty="0"/>
              <a:t>/ … </a:t>
            </a:r>
            <a:r>
              <a:rPr lang="tr-TR" dirty="0" smtClean="0"/>
              <a:t>: </a:t>
            </a:r>
            <a:r>
              <a:rPr lang="tr-TR" dirty="0"/>
              <a:t>Gaz kokusu kontrol edildi. Yeni bina yapılınca </a:t>
            </a:r>
            <a:r>
              <a:rPr lang="tr-TR" dirty="0" smtClean="0"/>
              <a:t>oda sıkıntısı kalkacak. Yeni bina yapımı için tarih </a:t>
            </a:r>
            <a:r>
              <a:rPr lang="tr-TR" dirty="0"/>
              <a:t>istendi.</a:t>
            </a:r>
            <a:endParaRPr lang="tr-TR" dirty="0" smtClean="0"/>
          </a:p>
          <a:p>
            <a:r>
              <a:rPr lang="tr-TR" dirty="0" smtClean="0"/>
              <a:t>8.5.2</a:t>
            </a:r>
            <a:r>
              <a:rPr lang="tr-TR" dirty="0"/>
              <a:t>. / … :Akademisyen alınması için tarih istendi. </a:t>
            </a:r>
            <a:r>
              <a:rPr lang="tr-TR" dirty="0" err="1"/>
              <a:t>Lab</a:t>
            </a:r>
            <a:r>
              <a:rPr lang="tr-TR" dirty="0"/>
              <a:t> ve ekipman bütçeleri yönetime sunuldu.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2714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3124" y="20991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189539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6033"/>
              </p:ext>
            </p:extLst>
          </p:nvPr>
        </p:nvGraphicFramePr>
        <p:xfrm>
          <a:off x="127795" y="765603"/>
          <a:ext cx="9016205" cy="588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173">
                  <a:extLst>
                    <a:ext uri="{9D8B030D-6E8A-4147-A177-3AD203B41FA5}">
                      <a16:colId xmlns="" xmlns:a16="http://schemas.microsoft.com/office/drawing/2014/main" val="3737940062"/>
                    </a:ext>
                  </a:extLst>
                </a:gridCol>
                <a:gridCol w="1455032">
                  <a:extLst>
                    <a:ext uri="{9D8B030D-6E8A-4147-A177-3AD203B41FA5}">
                      <a16:colId xmlns="" xmlns:a16="http://schemas.microsoft.com/office/drawing/2014/main" val="4070027586"/>
                    </a:ext>
                  </a:extLst>
                </a:gridCol>
              </a:tblGrid>
              <a:tr h="43585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Fırsat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Durumu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404272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F1-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Sanayi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0" u="none" strike="noStrike" dirty="0" smtClean="0">
                          <a:effectLst/>
                          <a:latin typeface="Calibri"/>
                        </a:rPr>
                        <a:t>b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/>
                        </a:rPr>
                        <a:t>ölgesine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0" u="none" strike="noStrike" dirty="0" smtClean="0"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/>
                        </a:rPr>
                        <a:t>akınlık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ym typeface="Wingdings" panose="05000000000000000000" pitchFamily="2" charset="2"/>
                        </a:rPr>
                        <a:t>(Hala</a:t>
                      </a:r>
                      <a:r>
                        <a:rPr lang="tr-TR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r-TR" dirty="0" smtClean="0">
                          <a:sym typeface="Wingdings" panose="05000000000000000000" pitchFamily="2" charset="2"/>
                        </a:rPr>
                        <a:t>fırsat)</a:t>
                      </a:r>
                      <a:endParaRPr lang="tr-TR" dirty="0"/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419949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effectLst/>
                          <a:latin typeface="Calibri"/>
                        </a:rPr>
                        <a:t>F2- Antalya'nın turizm şehri olmasından dolayı öğrencilerin ilgisini çekmesi</a:t>
                      </a: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375063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F3- TÜBİTAK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destekli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projelere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katılabilme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186536"/>
                  </a:ext>
                </a:extLst>
              </a:tr>
              <a:tr h="53170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F4-Makine </a:t>
                      </a:r>
                      <a:r>
                        <a:rPr lang="tr-TR" sz="2000" b="0" i="0" u="none" strike="noStrike" dirty="0" smtClean="0">
                          <a:effectLst/>
                          <a:latin typeface="Calibri"/>
                        </a:rPr>
                        <a:t>m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/>
                        </a:rPr>
                        <a:t>ühendisliğinde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iş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imkanlarının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fazla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179609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F5-Kalite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süreçlerinin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belirleniyor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</a:tr>
              <a:tr h="6390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F6-ATSO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gerçekleştirilen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işbirliği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üniversitenin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işbirliği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ortaklarının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artırılmasına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yönelik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çalışmalar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</a:tr>
              <a:tr h="45292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F7- TEKNOKENT kurulması için çalışmalar </a:t>
                      </a: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F8-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Üniversitenin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yenilikçiliği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effectLst/>
                          <a:latin typeface="Calibri"/>
                        </a:rPr>
                        <a:t>F9- Yönetim ve mütevelli heyetinin eğitime bakış açısı</a:t>
                      </a: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6752588"/>
                  </a:ext>
                </a:extLst>
              </a:tr>
              <a:tr h="4540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F10-Üniversitenin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Yurtiçi-Yurtdışı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tr-TR" sz="2000" b="0" i="0" u="none" strike="noStrike" dirty="0" smtClean="0">
                          <a:effectLst/>
                          <a:latin typeface="Calibri"/>
                        </a:rPr>
                        <a:t>o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/>
                        </a:rPr>
                        <a:t>rtaklıkları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075948"/>
                  </a:ext>
                </a:extLst>
              </a:tr>
              <a:tr h="48154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F11-Antalya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ilinde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açılması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planlanan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üniversiteler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>
                    <a:solidFill>
                      <a:srgbClr val="F0F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(Hala fırsat)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0F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1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79513" y="2151875"/>
            <a:ext cx="89233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/>
              <a:t>Makine Mühendisliğinde öğretim elemanı ve araştırma </a:t>
            </a:r>
            <a:r>
              <a:rPr lang="tr-TR" sz="2000" b="1" dirty="0" smtClean="0"/>
              <a:t>görevlisi sayıları yetersiz olduğu için yeni alımlara ihtiyaç vardır.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/>
              <a:t>KYS </a:t>
            </a:r>
            <a:r>
              <a:rPr lang="tr-TR" sz="2000" b="1" dirty="0"/>
              <a:t>yönetimi için bir yazılım çözüm kullanılmalıdır. Bu sistemler verimliliği artıracaktır.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b="1" dirty="0" smtClean="0"/>
          </a:p>
          <a:p>
            <a:endParaRPr lang="tr-TR" sz="2000" b="1" dirty="0" smtClean="0">
              <a:solidFill>
                <a:srgbClr val="FF0000"/>
              </a:solidFill>
            </a:endParaRP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41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1906209"/>
            <a:ext cx="80648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Makine Mühendisliği Bölümünde Görev Yapmakta olan Öğretim Üyesi ve Görevlilerini </a:t>
            </a:r>
            <a:r>
              <a:rPr lang="en-US" b="1" dirty="0" smtClean="0"/>
              <a:t> </a:t>
            </a:r>
            <a:r>
              <a:rPr lang="en-US" b="1" dirty="0" err="1" smtClean="0"/>
              <a:t>Teşvik</a:t>
            </a:r>
            <a:r>
              <a:rPr lang="en-US" b="1" dirty="0" smtClean="0"/>
              <a:t> </a:t>
            </a:r>
            <a:r>
              <a:rPr lang="en-US" b="1" dirty="0" err="1"/>
              <a:t>Etmek</a:t>
            </a:r>
            <a:r>
              <a:rPr lang="en-US" b="1" dirty="0"/>
              <a:t> </a:t>
            </a:r>
            <a:r>
              <a:rPr lang="en-US" b="1" dirty="0" err="1" smtClean="0"/>
              <a:t>Üzere</a:t>
            </a:r>
            <a:r>
              <a:rPr lang="tr-TR" b="1" dirty="0" smtClean="0"/>
              <a:t>; </a:t>
            </a:r>
          </a:p>
          <a:p>
            <a:pPr algn="just"/>
            <a:endParaRPr lang="en-US" b="1" dirty="0"/>
          </a:p>
          <a:p>
            <a:pPr marL="342900" indent="-342900" algn="just">
              <a:buFontTx/>
              <a:buAutoNum type="arabicPeriod"/>
            </a:pPr>
            <a:r>
              <a:rPr lang="en-US" sz="1600" b="1" dirty="0"/>
              <a:t> Her </a:t>
            </a:r>
            <a:r>
              <a:rPr lang="en-US" sz="1600" b="1" dirty="0" err="1"/>
              <a:t>sene</a:t>
            </a:r>
            <a:r>
              <a:rPr lang="en-US" sz="1600" b="1" dirty="0"/>
              <a:t> </a:t>
            </a:r>
            <a:r>
              <a:rPr lang="en-US" sz="1600" b="1" dirty="0" err="1" smtClean="0"/>
              <a:t>bölüm</a:t>
            </a:r>
            <a:r>
              <a:rPr lang="tr-TR" sz="1600" b="1" dirty="0" smtClean="0"/>
              <a:t> bazlı öğretim üyelerimiz, öğretim görevlilerimiz ve idari personelimiz  arasından </a:t>
            </a:r>
            <a:r>
              <a:rPr lang="en-US" sz="1600" b="1" dirty="0" err="1" smtClean="0"/>
              <a:t>en</a:t>
            </a:r>
            <a:r>
              <a:rPr lang="en-US" sz="1600" b="1" dirty="0" smtClean="0"/>
              <a:t> </a:t>
            </a:r>
            <a:r>
              <a:rPr lang="en-US" sz="1600" b="1" dirty="0" err="1"/>
              <a:t>iyi</a:t>
            </a:r>
            <a:r>
              <a:rPr lang="en-US" sz="1600" b="1" dirty="0"/>
              <a:t> </a:t>
            </a:r>
            <a:r>
              <a:rPr lang="en-US" sz="1600" b="1" dirty="0" err="1"/>
              <a:t>araştırmacının</a:t>
            </a:r>
            <a:r>
              <a:rPr lang="en-US" sz="1600" b="1" dirty="0"/>
              <a:t> </a:t>
            </a:r>
            <a:r>
              <a:rPr lang="en-US" sz="1600" b="1" dirty="0" err="1"/>
              <a:t>seçilmesi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kendisine</a:t>
            </a:r>
            <a:r>
              <a:rPr lang="en-US" sz="1600" b="1" dirty="0"/>
              <a:t> ‘’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iyi</a:t>
            </a:r>
            <a:r>
              <a:rPr lang="en-US" sz="1600" b="1" dirty="0"/>
              <a:t> </a:t>
            </a:r>
            <a:r>
              <a:rPr lang="en-US" sz="1600" b="1" dirty="0" err="1" smtClean="0"/>
              <a:t>Araştırmacı</a:t>
            </a:r>
            <a:r>
              <a:rPr lang="tr-TR" sz="1600" b="1" dirty="0" smtClean="0"/>
              <a:t> </a:t>
            </a:r>
            <a:r>
              <a:rPr lang="en-US" sz="1600" b="1" dirty="0" err="1" smtClean="0"/>
              <a:t>Ödülü</a:t>
            </a:r>
            <a:r>
              <a:rPr lang="en-US" sz="1600" b="1" dirty="0" smtClean="0"/>
              <a:t>’’</a:t>
            </a:r>
            <a:r>
              <a:rPr lang="tr-TR" sz="1600" b="1" dirty="0" smtClean="0"/>
              <a:t> </a:t>
            </a:r>
            <a:r>
              <a:rPr lang="en-US" sz="1600" b="1" dirty="0" err="1" smtClean="0"/>
              <a:t>verilmesi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başarı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belges</a:t>
            </a:r>
            <a:r>
              <a:rPr lang="tr-TR" sz="1600" b="1" dirty="0" smtClean="0"/>
              <a:t>i),</a:t>
            </a:r>
          </a:p>
          <a:p>
            <a:pPr marL="342900" indent="-342900" algn="just">
              <a:buFontTx/>
              <a:buAutoNum type="arabicPeriod"/>
            </a:pPr>
            <a:r>
              <a:rPr lang="en-US" sz="1600" b="1" dirty="0"/>
              <a:t>Her </a:t>
            </a:r>
            <a:r>
              <a:rPr lang="en-US" sz="1600" b="1" dirty="0" err="1"/>
              <a:t>sene</a:t>
            </a:r>
            <a:r>
              <a:rPr lang="en-US" sz="1600" b="1" dirty="0"/>
              <a:t> </a:t>
            </a:r>
            <a:r>
              <a:rPr lang="en-US" sz="1600" b="1" dirty="0" err="1"/>
              <a:t>bölüm</a:t>
            </a:r>
            <a:r>
              <a:rPr lang="tr-TR" sz="1600" b="1" dirty="0"/>
              <a:t> bazlı öğretim üyelerimiz, öğretim görevlilerimiz </a:t>
            </a:r>
            <a:r>
              <a:rPr lang="tr-TR" sz="1600" b="1" dirty="0" smtClean="0"/>
              <a:t>arasından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tr-TR" sz="1600" b="1" dirty="0" smtClean="0"/>
              <a:t>iyi eğitimci</a:t>
            </a:r>
            <a:r>
              <a:rPr lang="en-US" sz="1600" b="1" dirty="0" smtClean="0"/>
              <a:t> </a:t>
            </a:r>
            <a:r>
              <a:rPr lang="en-US" sz="1600" b="1" dirty="0" err="1"/>
              <a:t>seçilmesi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kendisine</a:t>
            </a:r>
            <a:r>
              <a:rPr lang="en-US" sz="1600" b="1" dirty="0"/>
              <a:t> ‘’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 smtClean="0"/>
              <a:t>iy</a:t>
            </a:r>
            <a:r>
              <a:rPr lang="tr-TR" sz="1600" b="1" dirty="0" smtClean="0"/>
              <a:t>i Eğitimci </a:t>
            </a:r>
            <a:r>
              <a:rPr lang="en-US" sz="1600" b="1" dirty="0" err="1" smtClean="0"/>
              <a:t>Ödülü</a:t>
            </a:r>
            <a:r>
              <a:rPr lang="en-US" sz="1600" b="1" dirty="0"/>
              <a:t>’’</a:t>
            </a:r>
            <a:r>
              <a:rPr lang="tr-TR" sz="1600" b="1" dirty="0"/>
              <a:t> </a:t>
            </a:r>
            <a:r>
              <a:rPr lang="en-US" sz="1600" b="1" dirty="0" err="1"/>
              <a:t>verilmesi</a:t>
            </a:r>
            <a:r>
              <a:rPr lang="en-US" sz="1600" b="1" dirty="0"/>
              <a:t> (</a:t>
            </a:r>
            <a:r>
              <a:rPr lang="en-US" sz="1600" b="1" dirty="0" err="1"/>
              <a:t>başarı</a:t>
            </a:r>
            <a:r>
              <a:rPr lang="en-US" sz="1600" b="1" dirty="0"/>
              <a:t> </a:t>
            </a:r>
            <a:r>
              <a:rPr lang="en-US" sz="1600" b="1" dirty="0" err="1"/>
              <a:t>belges</a:t>
            </a:r>
            <a:r>
              <a:rPr lang="tr-TR" sz="1600" b="1" dirty="0"/>
              <a:t>i</a:t>
            </a:r>
            <a:r>
              <a:rPr lang="tr-TR" sz="1600" b="1" dirty="0" smtClean="0"/>
              <a:t>)</a:t>
            </a:r>
            <a:endParaRPr lang="tr-TR" sz="1600" b="1" dirty="0"/>
          </a:p>
          <a:p>
            <a:pPr marL="342900" indent="-342900" algn="just">
              <a:buFontTx/>
              <a:buAutoNum type="arabicPeriod"/>
            </a:pPr>
            <a:endParaRPr lang="tr-TR" sz="1600" b="1" dirty="0" smtClean="0"/>
          </a:p>
          <a:p>
            <a:pPr marL="342900" indent="-342900" algn="just">
              <a:buFontTx/>
              <a:buAutoNum type="arabicPeriod"/>
            </a:pPr>
            <a:endParaRPr lang="en-US" sz="1600" b="1" dirty="0"/>
          </a:p>
          <a:p>
            <a:pPr marL="342900" indent="-342900" algn="just">
              <a:buFontTx/>
              <a:buAutoNum type="arabicPeriod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9718"/>
              </p:ext>
            </p:extLst>
          </p:nvPr>
        </p:nvGraphicFramePr>
        <p:xfrm>
          <a:off x="127795" y="1340767"/>
          <a:ext cx="8918617" cy="388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738">
                  <a:extLst>
                    <a:ext uri="{9D8B030D-6E8A-4147-A177-3AD203B41FA5}">
                      <a16:colId xmlns="" xmlns:a16="http://schemas.microsoft.com/office/drawing/2014/main" val="3737940062"/>
                    </a:ext>
                  </a:extLst>
                </a:gridCol>
                <a:gridCol w="1303879">
                  <a:extLst>
                    <a:ext uri="{9D8B030D-6E8A-4147-A177-3AD203B41FA5}">
                      <a16:colId xmlns="" xmlns:a16="http://schemas.microsoft.com/office/drawing/2014/main" val="4070027586"/>
                    </a:ext>
                  </a:extLst>
                </a:gridCol>
              </a:tblGrid>
              <a:tr h="326122">
                <a:tc>
                  <a:txBody>
                    <a:bodyPr/>
                    <a:lstStyle/>
                    <a:p>
                      <a:pPr algn="l"/>
                      <a:r>
                        <a:rPr lang="tr-TR" sz="1800" dirty="0" smtClean="0"/>
                        <a:t>Tehdit</a:t>
                      </a:r>
                      <a:endParaRPr lang="tr-TR" sz="1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2404272"/>
                  </a:ext>
                </a:extLst>
              </a:tr>
              <a:tr h="92641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T1-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Yurtdışından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bölümü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tercih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edebilecek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öğrencilerin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ülkenin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ekonomik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ve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stratejik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sorunlarından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çekinmesi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1400" dirty="0" smtClean="0"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419949"/>
                  </a:ext>
                </a:extLst>
              </a:tr>
              <a:tr h="68516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T2- Antalya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ilinde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açılması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planlanan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üniversiteler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375063"/>
                  </a:ext>
                </a:extLst>
              </a:tr>
              <a:tr h="88656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T3-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Öğrencilerin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eğitimde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yabancı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dil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sorunları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yaşayabilmesi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186536"/>
                  </a:ext>
                </a:extLst>
              </a:tr>
              <a:tr h="9921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T4-Ekonomik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krizin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iş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alanlarını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Calibri"/>
                        </a:rPr>
                        <a:t>daraltması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17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0255" y="190381"/>
            <a:ext cx="586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52633"/>
              </p:ext>
            </p:extLst>
          </p:nvPr>
        </p:nvGraphicFramePr>
        <p:xfrm>
          <a:off x="395536" y="1556792"/>
          <a:ext cx="8208912" cy="504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8293">
                  <a:extLst>
                    <a:ext uri="{9D8B030D-6E8A-4147-A177-3AD203B41FA5}">
                      <a16:colId xmlns="" xmlns:a16="http://schemas.microsoft.com/office/drawing/2014/main" val="3223195296"/>
                    </a:ext>
                  </a:extLst>
                </a:gridCol>
                <a:gridCol w="1834889">
                  <a:extLst>
                    <a:ext uri="{9D8B030D-6E8A-4147-A177-3AD203B41FA5}">
                      <a16:colId xmlns="" xmlns:a16="http://schemas.microsoft.com/office/drawing/2014/main" val="1149965058"/>
                    </a:ext>
                  </a:extLst>
                </a:gridCol>
                <a:gridCol w="2015598">
                  <a:extLst>
                    <a:ext uri="{9D8B030D-6E8A-4147-A177-3AD203B41FA5}">
                      <a16:colId xmlns="" xmlns:a16="http://schemas.microsoft.com/office/drawing/2014/main" val="3519836802"/>
                    </a:ext>
                  </a:extLst>
                </a:gridCol>
                <a:gridCol w="2440132">
                  <a:extLst>
                    <a:ext uri="{9D8B030D-6E8A-4147-A177-3AD203B41FA5}">
                      <a16:colId xmlns="" xmlns:a16="http://schemas.microsoft.com/office/drawing/2014/main" val="2867807511"/>
                    </a:ext>
                  </a:extLst>
                </a:gridCol>
              </a:tblGrid>
              <a:tr h="711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Rektörlük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Kurumu Yönetme Sorumluluğu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Uyum,Akademik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Başarı-Öğrenci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Memnuniyeti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2512858"/>
                  </a:ext>
                </a:extLst>
              </a:tr>
              <a:tr h="497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Dekanlık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Fakülte Yönetme Sorumluluğu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 Uyum,Akademik Başarı-Öğrenci Memnuniyeti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94809"/>
                  </a:ext>
                </a:extLst>
              </a:tr>
              <a:tr h="4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Bölüm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Sorumluluğu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ulaşılması için yapılan çalışmalar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450256"/>
                  </a:ext>
                </a:extLst>
              </a:tr>
              <a:tr h="37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İdari Personel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İdari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Sorumluluğu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Güçlü İletişim ve Empati-Kurumsal Yapı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4650459"/>
                  </a:ext>
                </a:extLst>
              </a:tr>
              <a:tr h="370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YÖK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Yaratıcı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Mevzuata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Uyum,Akademik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Başarı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Değişiklikleri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1442985"/>
                  </a:ext>
                </a:extLst>
              </a:tr>
              <a:tr h="409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Devam Eden Öğrenci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Hizmeti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kullanan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Eğitim,Kariyer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Planlama,Güçlü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Empati,Kurumsal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ortaklığı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KYS Sisteminin hazırlıkları, şikayet alınmadı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967788"/>
                  </a:ext>
                </a:extLst>
              </a:tr>
              <a:tr h="467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Potansiyel Öğrenci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Tercih Etme Olasılığı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Etkin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lise gruplarına bölüm tanıtımlarının yapılması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556675"/>
                  </a:ext>
                </a:extLst>
              </a:tr>
              <a:tr h="523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 Velileri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Dolaylı Müşteri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Kaliteli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Eğitim,Sosyal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İmkanlar,Kariyer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Planlama,Güçlü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Empati,Kurumsal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Müfredatın güncel ihtiyaçlara göre güncellenmesi</a:t>
                      </a: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1378089"/>
                  </a:ext>
                </a:extLst>
              </a:tr>
              <a:tr h="658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Fakültenin Diğer Bölümleri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İşbirliği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Akademik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Çalışmalar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İçin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Destek-Güçlü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İletişim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Empati-Kurumsal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Yapı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 hazırlıkları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6" marR="8796" marT="879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1991578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50700"/>
              </p:ext>
            </p:extLst>
          </p:nvPr>
        </p:nvGraphicFramePr>
        <p:xfrm>
          <a:off x="374767" y="1052736"/>
          <a:ext cx="8280920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271">
                  <a:extLst>
                    <a:ext uri="{9D8B030D-6E8A-4147-A177-3AD203B41FA5}">
                      <a16:colId xmlns="" xmlns:a16="http://schemas.microsoft.com/office/drawing/2014/main" val="3818994599"/>
                    </a:ext>
                  </a:extLst>
                </a:gridCol>
                <a:gridCol w="1815991">
                  <a:extLst>
                    <a:ext uri="{9D8B030D-6E8A-4147-A177-3AD203B41FA5}">
                      <a16:colId xmlns="" xmlns:a16="http://schemas.microsoft.com/office/drawing/2014/main" val="3861854986"/>
                    </a:ext>
                  </a:extLst>
                </a:gridCol>
                <a:gridCol w="2033910">
                  <a:extLst>
                    <a:ext uri="{9D8B030D-6E8A-4147-A177-3AD203B41FA5}">
                      <a16:colId xmlns="" xmlns:a16="http://schemas.microsoft.com/office/drawing/2014/main" val="535497040"/>
                    </a:ext>
                  </a:extLst>
                </a:gridCol>
                <a:gridCol w="2469748">
                  <a:extLst>
                    <a:ext uri="{9D8B030D-6E8A-4147-A177-3AD203B41FA5}">
                      <a16:colId xmlns="" xmlns:a16="http://schemas.microsoft.com/office/drawing/2014/main" val="132640908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Adı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Nedeni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 Durumu</a:t>
                      </a:r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29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F893C-C32F-4835-A1E5-850973405C58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76"/>
            <a:ext cx="9144000" cy="5247536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1454588" y="205067"/>
            <a:ext cx="628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" y="962"/>
            <a:ext cx="9124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" y="643252"/>
            <a:ext cx="9128180" cy="56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sp>
        <p:nvSpPr>
          <p:cNvPr id="8" name="Metin kutusu 4"/>
          <p:cNvSpPr txBox="1"/>
          <p:nvPr/>
        </p:nvSpPr>
        <p:spPr>
          <a:xfrm>
            <a:off x="1198295" y="4491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08063"/>
              </p:ext>
            </p:extLst>
          </p:nvPr>
        </p:nvGraphicFramePr>
        <p:xfrm>
          <a:off x="2465388" y="1849438"/>
          <a:ext cx="421163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Sunu" r:id="rId4" imgW="4212314" imgH="3159113" progId="PowerPoint.Show.12">
                  <p:embed/>
                </p:oleObj>
              </mc:Choice>
              <mc:Fallback>
                <p:oleObj name="Sunu" r:id="rId4" imgW="4212314" imgH="31591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5388" y="1849438"/>
                        <a:ext cx="4211637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246"/>
            <a:ext cx="9144000" cy="58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820</Words>
  <Application>Microsoft Office PowerPoint</Application>
  <PresentationFormat>On-screen Show (4:3)</PresentationFormat>
  <Paragraphs>214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Wingdings</vt:lpstr>
      <vt:lpstr>Ofis Teması</vt:lpstr>
      <vt:lpstr>Sunu</vt:lpstr>
      <vt:lpstr>Slayt</vt:lpstr>
      <vt:lpstr>2018 YILI   NİSAN-EKİM YGG SUNUMU  MAKİNE MÜHENDİSLİĞİ BÖLÜM SÜRECİ  16/11/2018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Tuğçe Yeyen</cp:lastModifiedBy>
  <cp:revision>123</cp:revision>
  <cp:lastPrinted>2018-11-14T08:44:52Z</cp:lastPrinted>
  <dcterms:created xsi:type="dcterms:W3CDTF">2016-08-26T15:45:58Z</dcterms:created>
  <dcterms:modified xsi:type="dcterms:W3CDTF">2018-11-29T12:53:19Z</dcterms:modified>
</cp:coreProperties>
</file>