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0" r:id="rId3"/>
    <p:sldId id="302" r:id="rId4"/>
    <p:sldId id="304" r:id="rId5"/>
    <p:sldId id="257" r:id="rId6"/>
    <p:sldId id="284" r:id="rId7"/>
    <p:sldId id="308" r:id="rId8"/>
    <p:sldId id="309" r:id="rId9"/>
    <p:sldId id="325" r:id="rId10"/>
    <p:sldId id="326" r:id="rId11"/>
    <p:sldId id="327" r:id="rId12"/>
    <p:sldId id="328" r:id="rId13"/>
    <p:sldId id="314" r:id="rId14"/>
    <p:sldId id="324" r:id="rId15"/>
    <p:sldId id="286" r:id="rId16"/>
    <p:sldId id="318" r:id="rId17"/>
    <p:sldId id="278" r:id="rId18"/>
    <p:sldId id="315" r:id="rId19"/>
    <p:sldId id="316" r:id="rId20"/>
    <p:sldId id="321" r:id="rId21"/>
    <p:sldId id="298" r:id="rId22"/>
    <p:sldId id="294" r:id="rId23"/>
    <p:sldId id="322" r:id="rId24"/>
    <p:sldId id="323" r:id="rId25"/>
    <p:sldId id="295" r:id="rId26"/>
    <p:sldId id="296" r:id="rId27"/>
    <p:sldId id="320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94660"/>
  </p:normalViewPr>
  <p:slideViewPr>
    <p:cSldViewPr>
      <p:cViewPr varScale="1">
        <p:scale>
          <a:sx n="77" d="100"/>
          <a:sy n="77" d="100"/>
        </p:scale>
        <p:origin x="10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İnşaat Mühendisliği</a:t>
            </a:r>
            <a:r>
              <a:rPr lang="tr-TR" baseline="0" dirty="0"/>
              <a:t> Bölümü</a:t>
            </a:r>
            <a:endParaRPr lang="tr-T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Hedef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Öğrenci Memnuniyeti</c:v>
                </c:pt>
                <c:pt idx="1">
                  <c:v>Danışman Memnuniyeti</c:v>
                </c:pt>
                <c:pt idx="2">
                  <c:v>İdari Pers. Memnuniyeti</c:v>
                </c:pt>
                <c:pt idx="3">
                  <c:v>Akademik Pers. Memnuniyeti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9-4C17-AB2B-4C5A888E2F84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Gerçekleşen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Öğrenci Memnuniyeti</c:v>
                </c:pt>
                <c:pt idx="1">
                  <c:v>Danışman Memnuniyeti</c:v>
                </c:pt>
                <c:pt idx="2">
                  <c:v>İdari Pers. Memnuniyeti</c:v>
                </c:pt>
                <c:pt idx="3">
                  <c:v>Akademik Pers. Memnuniyeti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70.795000000000002</c:v>
                </c:pt>
                <c:pt idx="1">
                  <c:v>70</c:v>
                </c:pt>
                <c:pt idx="2">
                  <c:v>85.4</c:v>
                </c:pt>
                <c:pt idx="3">
                  <c:v>73.400000000000006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59-4C17-AB2B-4C5A888E2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0795920"/>
        <c:axId val="860792656"/>
      </c:barChart>
      <c:catAx>
        <c:axId val="8607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60792656"/>
        <c:crosses val="autoZero"/>
        <c:auto val="1"/>
        <c:lblAlgn val="ctr"/>
        <c:lblOffset val="100"/>
        <c:noMultiLvlLbl val="0"/>
      </c:catAx>
      <c:valAx>
        <c:axId val="8607926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607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21.11.2018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21.11.2018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21.11.2018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21.11.2018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21.11.2018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21.11.2018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21.11.2018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21.11.2018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21.11.2018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21.11.2018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21.11.2018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21.11.2018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21.11.2018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7.xlsx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11.xlsx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772400" cy="1109985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2018 YILI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NİSAN-EKİM YGG SUNUMU</a:t>
            </a:r>
            <a:br>
              <a:rPr lang="tr-TR" b="1" dirty="0">
                <a:solidFill>
                  <a:srgbClr val="FF0000"/>
                </a:solidFill>
              </a:rPr>
            </a:b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İNŞAAT MÜHENDİSLİĞİ BÖLÜM SÜRECİ</a:t>
            </a:r>
            <a:br>
              <a:rPr lang="tr-TR" b="1" dirty="0">
                <a:solidFill>
                  <a:srgbClr val="FF0000"/>
                </a:solidFill>
              </a:rPr>
            </a:b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/>
              <a:t>15/11/2018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8333F3-D83A-42CC-9ABC-E844B278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8CAD55C-0A36-4619-90F7-F3F44575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graphicFrame>
        <p:nvGraphicFramePr>
          <p:cNvPr id="5" name="Nesne 4">
            <a:extLst>
              <a:ext uri="{FF2B5EF4-FFF2-40B4-BE49-F238E27FC236}">
                <a16:creationId xmlns:a16="http://schemas.microsoft.com/office/drawing/2014/main" id="{0D6F8290-E45D-4829-83FF-4943A18C8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7309"/>
              </p:ext>
            </p:extLst>
          </p:nvPr>
        </p:nvGraphicFramePr>
        <p:xfrm>
          <a:off x="457200" y="1052736"/>
          <a:ext cx="8507288" cy="5530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Worksheet" r:id="rId3" imgW="18764268" imgH="9172588" progId="Excel.Sheet.12">
                  <p:embed/>
                </p:oleObj>
              </mc:Choice>
              <mc:Fallback>
                <p:oleObj name="Worksheet" r:id="rId3" imgW="18764268" imgH="91725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052736"/>
                        <a:ext cx="8507288" cy="5530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38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E051972-6228-4C22-9DBF-DB2A1C37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FFC1173-6BC9-4875-9135-97A0D3BE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graphicFrame>
        <p:nvGraphicFramePr>
          <p:cNvPr id="6" name="Nesne 5">
            <a:extLst>
              <a:ext uri="{FF2B5EF4-FFF2-40B4-BE49-F238E27FC236}">
                <a16:creationId xmlns:a16="http://schemas.microsoft.com/office/drawing/2014/main" id="{2FDE0034-CD98-48A8-8A85-B4A9E89DE2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415199"/>
              </p:ext>
            </p:extLst>
          </p:nvPr>
        </p:nvGraphicFramePr>
        <p:xfrm>
          <a:off x="447289" y="1412776"/>
          <a:ext cx="8239511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Worksheet" r:id="rId3" imgW="18764268" imgH="6943554" progId="Excel.Sheet.12">
                  <p:embed/>
                </p:oleObj>
              </mc:Choice>
              <mc:Fallback>
                <p:oleObj name="Worksheet" r:id="rId3" imgW="18764268" imgH="69435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289" y="1412776"/>
                        <a:ext cx="8239511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Nesne 6">
            <a:extLst>
              <a:ext uri="{FF2B5EF4-FFF2-40B4-BE49-F238E27FC236}">
                <a16:creationId xmlns:a16="http://schemas.microsoft.com/office/drawing/2014/main" id="{B3491116-5366-4888-A15F-6F96109B2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456184"/>
              </p:ext>
            </p:extLst>
          </p:nvPr>
        </p:nvGraphicFramePr>
        <p:xfrm>
          <a:off x="457199" y="990519"/>
          <a:ext cx="8229599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Worksheet" r:id="rId5" imgW="18764268" imgH="504917" progId="Excel.Sheet.12">
                  <p:embed/>
                </p:oleObj>
              </mc:Choice>
              <mc:Fallback>
                <p:oleObj name="Worksheet" r:id="rId5" imgW="18764268" imgH="5049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199" y="990519"/>
                        <a:ext cx="8229599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16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29FD9E3-AB49-4202-BB90-1358E60F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DABA184-D603-4AE7-94FD-392BAE37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graphicFrame>
        <p:nvGraphicFramePr>
          <p:cNvPr id="5" name="Nesne 4">
            <a:extLst>
              <a:ext uri="{FF2B5EF4-FFF2-40B4-BE49-F238E27FC236}">
                <a16:creationId xmlns:a16="http://schemas.microsoft.com/office/drawing/2014/main" id="{0453F102-D191-4313-A5F7-1A012DC71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820611"/>
              </p:ext>
            </p:extLst>
          </p:nvPr>
        </p:nvGraphicFramePr>
        <p:xfrm>
          <a:off x="323528" y="1211600"/>
          <a:ext cx="8712968" cy="537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Worksheet" r:id="rId3" imgW="18764268" imgH="6943554" progId="Excel.Sheet.12">
                  <p:embed/>
                </p:oleObj>
              </mc:Choice>
              <mc:Fallback>
                <p:oleObj name="Worksheet" r:id="rId3" imgW="18764268" imgH="69435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211600"/>
                        <a:ext cx="8712968" cy="537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315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529873B-393F-486F-9ED6-CADABCDD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b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45B9CA-6D8E-47EA-AFFB-8C06831B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graphicFrame>
        <p:nvGraphicFramePr>
          <p:cNvPr id="5" name="Nesne 4">
            <a:extLst>
              <a:ext uri="{FF2B5EF4-FFF2-40B4-BE49-F238E27FC236}">
                <a16:creationId xmlns:a16="http://schemas.microsoft.com/office/drawing/2014/main" id="{06335ABD-4A48-4A10-8B22-6D2F91C09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111184"/>
              </p:ext>
            </p:extLst>
          </p:nvPr>
        </p:nvGraphicFramePr>
        <p:xfrm>
          <a:off x="0" y="908720"/>
          <a:ext cx="9142196" cy="5812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Worksheet" r:id="rId3" imgW="15630644" imgH="6877129" progId="Excel.Sheet.12">
                  <p:embed/>
                </p:oleObj>
              </mc:Choice>
              <mc:Fallback>
                <p:oleObj name="Worksheet" r:id="rId3" imgW="15630644" imgH="68771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08720"/>
                        <a:ext cx="9142196" cy="5812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163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C472AEE-1E42-4FA9-B96C-68F1C9B1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BAB2C54-A97D-4697-BEF4-791AA6A4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graphicFrame>
        <p:nvGraphicFramePr>
          <p:cNvPr id="5" name="Nesne 4">
            <a:extLst>
              <a:ext uri="{FF2B5EF4-FFF2-40B4-BE49-F238E27FC236}">
                <a16:creationId xmlns:a16="http://schemas.microsoft.com/office/drawing/2014/main" id="{F44FDA94-F449-49D5-AD58-1509A686A2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011992"/>
              </p:ext>
            </p:extLst>
          </p:nvPr>
        </p:nvGraphicFramePr>
        <p:xfrm>
          <a:off x="457200" y="1844824"/>
          <a:ext cx="8229600" cy="4608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Worksheet" r:id="rId3" imgW="15630644" imgH="6067412" progId="Excel.Sheet.12">
                  <p:embed/>
                </p:oleObj>
              </mc:Choice>
              <mc:Fallback>
                <p:oleObj name="Worksheet" r:id="rId3" imgW="15630644" imgH="60674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844824"/>
                        <a:ext cx="8229600" cy="4608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Nesne 5">
            <a:extLst>
              <a:ext uri="{FF2B5EF4-FFF2-40B4-BE49-F238E27FC236}">
                <a16:creationId xmlns:a16="http://schemas.microsoft.com/office/drawing/2014/main" id="{B918EF09-3C65-4EC1-9E69-CC8F5F426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768867"/>
              </p:ext>
            </p:extLst>
          </p:nvPr>
        </p:nvGraphicFramePr>
        <p:xfrm>
          <a:off x="457200" y="1196753"/>
          <a:ext cx="8229600" cy="594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Worksheet" r:id="rId5" imgW="15630644" imgH="818966" progId="Excel.Sheet.12">
                  <p:embed/>
                </p:oleObj>
              </mc:Choice>
              <mc:Fallback>
                <p:oleObj name="Worksheet" r:id="rId5" imgW="15630644" imgH="8189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1196753"/>
                        <a:ext cx="8229600" cy="594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148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graphicFrame>
        <p:nvGraphicFramePr>
          <p:cNvPr id="9" name="Grafik 8"/>
          <p:cNvGraphicFramePr/>
          <p:nvPr>
            <p:extLst>
              <p:ext uri="{D42A27DB-BD31-4B8C-83A1-F6EECF244321}">
                <p14:modId xmlns:p14="http://schemas.microsoft.com/office/powerpoint/2010/main" val="1044151097"/>
              </p:ext>
            </p:extLst>
          </p:nvPr>
        </p:nvGraphicFramePr>
        <p:xfrm>
          <a:off x="179512" y="1556792"/>
          <a:ext cx="8856984" cy="498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97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65964B-9921-49CE-86E2-384ACC16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b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0D644A-4175-4305-ABDB-B498B2B6E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2000" dirty="0"/>
              <a:t>DF FORM NO: 2018-0170</a:t>
            </a:r>
          </a:p>
          <a:p>
            <a:pPr marL="0" indent="0">
              <a:buNone/>
            </a:pPr>
            <a:r>
              <a:rPr lang="tr-TR" sz="2000" dirty="0"/>
              <a:t>SPİK dosyası Akademik Kaplumbağa şemasına göre düzenlenmiştir.  (Geçici Faaliyet)</a:t>
            </a:r>
          </a:p>
          <a:p>
            <a:pPr marL="0" indent="0">
              <a:buNone/>
            </a:pPr>
            <a:r>
              <a:rPr lang="tr-TR" sz="2000" dirty="0"/>
              <a:t>SPİK ve Kaplumbağa Şemasının iç denetim öncesi kontrol edilmesi  (Kalıcı Faaliyet)					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DF FORM NO: 2018-0171</a:t>
            </a:r>
          </a:p>
          <a:p>
            <a:pPr marL="0" indent="0">
              <a:buNone/>
            </a:pPr>
            <a:r>
              <a:rPr lang="tr-TR" sz="2000" dirty="0"/>
              <a:t>Risk Analizi dosyasında gerçekleştirilmesi önerilen planları yapacak sorumlulara bilgilendirme ve </a:t>
            </a:r>
            <a:r>
              <a:rPr lang="tr-TR" sz="2000" dirty="0" err="1"/>
              <a:t>termin</a:t>
            </a:r>
            <a:r>
              <a:rPr lang="tr-TR" sz="2000" dirty="0"/>
              <a:t> tarihleri bildirilmiştir. (Geçici Faaliyet)</a:t>
            </a:r>
          </a:p>
          <a:p>
            <a:pPr marL="0" indent="0">
              <a:buNone/>
            </a:pPr>
            <a:r>
              <a:rPr lang="tr-TR" sz="2000" dirty="0"/>
              <a:t>Risk Analizlerinin her ay kontrolünün yapılması (Kalıcı Faaliyet)	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DF FORM NO: 2018-0172</a:t>
            </a:r>
          </a:p>
          <a:p>
            <a:pPr marL="0" indent="0">
              <a:buNone/>
            </a:pPr>
            <a:r>
              <a:rPr lang="tr-TR" sz="2000" dirty="0"/>
              <a:t>AAP istenilen formata uygun olarak hazırlanmıştır. (Geçici Faaliyet)</a:t>
            </a:r>
          </a:p>
          <a:p>
            <a:pPr marL="0" indent="0">
              <a:buNone/>
            </a:pPr>
            <a:r>
              <a:rPr lang="tr-TR" sz="2000" dirty="0"/>
              <a:t>Tüm öğretim görevlileri planladığı ve gerçekleştirecekleri tarihleri belirleyecektir. (Kalıcı Faaliyet) 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DF FORM NO: 2018-0173</a:t>
            </a:r>
          </a:p>
          <a:p>
            <a:pPr marL="0" indent="0">
              <a:buNone/>
            </a:pPr>
            <a:r>
              <a:rPr lang="tr-TR" sz="2000" dirty="0"/>
              <a:t>Ödemelerin yapılmasıyla sertifikaların alınması (Geçici Faaliyet)</a:t>
            </a:r>
          </a:p>
          <a:p>
            <a:pPr marL="0" indent="0">
              <a:buNone/>
            </a:pPr>
            <a:r>
              <a:rPr lang="tr-TR" sz="2000" dirty="0"/>
              <a:t>Sertifikaların gelmesiyle birlikte ilgili düzenlemeler yapılacaktır.	(Kalıcı Faaliyet) </a:t>
            </a:r>
          </a:p>
          <a:p>
            <a:pPr marL="0" indent="0">
              <a:buNone/>
            </a:pPr>
            <a:r>
              <a:rPr lang="tr-TR" sz="2000" dirty="0"/>
              <a:t>			</a:t>
            </a:r>
          </a:p>
          <a:p>
            <a:pPr marL="0" indent="0">
              <a:buNone/>
            </a:pPr>
            <a:r>
              <a:rPr lang="tr-TR" sz="2000" dirty="0"/>
              <a:t>					</a:t>
            </a:r>
          </a:p>
          <a:p>
            <a:pPr marL="0" indent="0">
              <a:buNone/>
            </a:pPr>
            <a:r>
              <a:rPr lang="tr-TR" sz="2000" dirty="0"/>
              <a:t>						</a:t>
            </a:r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320A7DB-191F-4600-8B55-C472FD5B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48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518B2EE3-AB43-441D-84B6-F7388D0FBC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432501"/>
              </p:ext>
            </p:extLst>
          </p:nvPr>
        </p:nvGraphicFramePr>
        <p:xfrm>
          <a:off x="0" y="24032"/>
          <a:ext cx="9144000" cy="6833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Worksheet" r:id="rId3" imgW="6867698" imgH="10706258" progId="Excel.Sheet.12">
                  <p:embed/>
                </p:oleObj>
              </mc:Choice>
              <mc:Fallback>
                <p:oleObj name="Worksheet" r:id="rId3" imgW="6867698" imgH="107062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4032"/>
                        <a:ext cx="9144000" cy="6833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1B9A2F3-F776-471B-8CF5-2793A8A1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6B7FB73D-6153-471E-9A00-180BA8290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459816"/>
              </p:ext>
            </p:extLst>
          </p:nvPr>
        </p:nvGraphicFramePr>
        <p:xfrm>
          <a:off x="0" y="-27385"/>
          <a:ext cx="9144000" cy="67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Worksheet" r:id="rId3" imgW="6905594" imgH="11048895" progId="Excel.Sheet.12">
                  <p:embed/>
                </p:oleObj>
              </mc:Choice>
              <mc:Fallback>
                <p:oleObj name="Worksheet" r:id="rId3" imgW="6905594" imgH="110488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27385"/>
                        <a:ext cx="9144000" cy="67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556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DCB1895-C52A-4627-8F6E-D0883076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graphicFrame>
        <p:nvGraphicFramePr>
          <p:cNvPr id="2" name="Nesne 1">
            <a:extLst>
              <a:ext uri="{FF2B5EF4-FFF2-40B4-BE49-F238E27FC236}">
                <a16:creationId xmlns:a16="http://schemas.microsoft.com/office/drawing/2014/main" id="{7C180E4D-F048-4865-B131-15DAC00E6E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409839"/>
              </p:ext>
            </p:extLst>
          </p:nvPr>
        </p:nvGraphicFramePr>
        <p:xfrm>
          <a:off x="0" y="23179"/>
          <a:ext cx="9144000" cy="669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Worksheet" r:id="rId3" imgW="6781799" imgH="10649081" progId="Excel.Sheet.12">
                  <p:embed/>
                </p:oleObj>
              </mc:Choice>
              <mc:Fallback>
                <p:oleObj name="Worksheet" r:id="rId3" imgW="6781799" imgH="106490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3179"/>
                        <a:ext cx="9144000" cy="6698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10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A67B50C-D689-49E6-B5C2-7389E8E2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b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/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8C39506E-524C-4335-93E5-5F9CDDADF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262520"/>
              </p:ext>
            </p:extLst>
          </p:nvPr>
        </p:nvGraphicFramePr>
        <p:xfrm>
          <a:off x="457200" y="827423"/>
          <a:ext cx="8229600" cy="5690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2105">
                  <a:extLst>
                    <a:ext uri="{9D8B030D-6E8A-4147-A177-3AD203B41FA5}">
                      <a16:colId xmlns:a16="http://schemas.microsoft.com/office/drawing/2014/main" val="1200622542"/>
                    </a:ext>
                  </a:extLst>
                </a:gridCol>
                <a:gridCol w="1191699">
                  <a:extLst>
                    <a:ext uri="{9D8B030D-6E8A-4147-A177-3AD203B41FA5}">
                      <a16:colId xmlns:a16="http://schemas.microsoft.com/office/drawing/2014/main" val="1071737456"/>
                    </a:ext>
                  </a:extLst>
                </a:gridCol>
                <a:gridCol w="2803997">
                  <a:extLst>
                    <a:ext uri="{9D8B030D-6E8A-4147-A177-3AD203B41FA5}">
                      <a16:colId xmlns:a16="http://schemas.microsoft.com/office/drawing/2014/main" val="1618446165"/>
                    </a:ext>
                  </a:extLst>
                </a:gridCol>
                <a:gridCol w="1261799">
                  <a:extLst>
                    <a:ext uri="{9D8B030D-6E8A-4147-A177-3AD203B41FA5}">
                      <a16:colId xmlns:a16="http://schemas.microsoft.com/office/drawing/2014/main" val="673323993"/>
                    </a:ext>
                  </a:extLst>
                </a:gridCol>
              </a:tblGrid>
              <a:tr h="478824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GÜÇLÜ YÖNLER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DURUMU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ZAYIF YÖNLER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928165"/>
                  </a:ext>
                </a:extLst>
              </a:tr>
              <a:tr h="5244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G1- %100 İngilizce eğitim verilmesi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ym typeface="Wingdings" panose="05000000000000000000" pitchFamily="2" charset="2"/>
                        </a:rPr>
                        <a:t> (hala güçlü)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Z1-Akademik  personelin sayıca yetersiz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zayıf)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826856"/>
                  </a:ext>
                </a:extLst>
              </a:tr>
              <a:tr h="5244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G2-Deneyimli,farklı kültürlerden, genç, dinamik ve ulaşılabilir akademik kadro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güçlü)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Z2-Tezli Yüksek Lisans ve Doktora programının olmaması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tr-TR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zayıf)</a:t>
                      </a:r>
                      <a:endParaRPr kumimoji="0" lang="tr-TR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411108"/>
                  </a:ext>
                </a:extLst>
              </a:tr>
              <a:tr h="5244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G3-Farklı kültürlerden öğrencilerin birlikte çalışması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güçlü)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Z3-Bazı dersliklerin ve laboratuvar alanlarının yetersiz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zayıf)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51147"/>
                  </a:ext>
                </a:extLst>
              </a:tr>
              <a:tr h="5244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Calibri" panose="020F0502020204030204" pitchFamily="34" charset="0"/>
                        </a:rPr>
                        <a:t>G4-Müfredatın ihtiyaçlara  uygun olarak güncellenmesi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güçlü)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Z4-Öğretim üyelerinin ve araştırma görevlilerinin idari yüklerinin fazlalığı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zayıf)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068269"/>
                  </a:ext>
                </a:extLst>
              </a:tr>
              <a:tr h="5244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Calibri" panose="020F0502020204030204" pitchFamily="34" charset="0"/>
                        </a:rPr>
                        <a:t>G5-Öğrenci odaklı olunması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güçlü)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Z5 - Vize haftasının olmaması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zayıf)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212507"/>
                  </a:ext>
                </a:extLst>
              </a:tr>
              <a:tr h="5244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G6- Öğrencilerin Ulusal ve Uluslararası Yarışmalara katılabilmesi ve başarılı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güçlü)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Z6 - Laboratuvar ekipmanlarının yetersizliği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zayıf)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271422"/>
                  </a:ext>
                </a:extLst>
              </a:tr>
              <a:tr h="5244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Calibri" panose="020F0502020204030204" pitchFamily="34" charset="0"/>
                        </a:rPr>
                        <a:t>G8 - Öğrenci versiyonları kullanılarak mesleki bilgisayar programları eğitiminin  öğrencilere verilmesi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güçlü)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r-T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430781"/>
                  </a:ext>
                </a:extLst>
              </a:tr>
              <a:tr h="5244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effectLst/>
                          <a:latin typeface="Calibri" panose="020F0502020204030204" pitchFamily="34" charset="0"/>
                        </a:rPr>
                        <a:t>G7-Öğrencilerin yarışma ve proje aşamalarında bölüm laboratuvarlarını kullanabilmesi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güçlü)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096654"/>
                  </a:ext>
                </a:extLst>
              </a:tr>
              <a:tr h="5244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G8-  İnşaat Mühendisliği Bölümü Yapı Topluluğunun aktif çalışması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(hala güçlü)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541410"/>
                  </a:ext>
                </a:extLst>
              </a:tr>
            </a:tbl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8418A4B-873F-400A-9AB4-9CC78495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22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505F8E-2CB8-4D37-AFCD-7AD0F6C8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graphicFrame>
        <p:nvGraphicFramePr>
          <p:cNvPr id="2" name="Nesne 1">
            <a:extLst>
              <a:ext uri="{FF2B5EF4-FFF2-40B4-BE49-F238E27FC236}">
                <a16:creationId xmlns:a16="http://schemas.microsoft.com/office/drawing/2014/main" id="{E1D54446-B060-4991-A5EC-0F4787C056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819446"/>
              </p:ext>
            </p:extLst>
          </p:nvPr>
        </p:nvGraphicFramePr>
        <p:xfrm>
          <a:off x="107504" y="-55616"/>
          <a:ext cx="9036496" cy="691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Worksheet" r:id="rId3" imgW="6781799" imgH="10649081" progId="Excel.Sheet.12">
                  <p:embed/>
                </p:oleObj>
              </mc:Choice>
              <mc:Fallback>
                <p:oleObj name="Worksheet" r:id="rId3" imgW="6781799" imgH="106490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-55616"/>
                        <a:ext cx="9036496" cy="6913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340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30216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0" y="27089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Buraya ilk Nisan-Ekim aralığında sürecinizle ilgili gelen şikayetleri ve sonuçların tablo halinde yazınız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995034"/>
              </p:ext>
            </p:extLst>
          </p:nvPr>
        </p:nvGraphicFramePr>
        <p:xfrm>
          <a:off x="0" y="3933056"/>
          <a:ext cx="9144000" cy="110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</a:t>
                      </a:r>
                      <a:r>
                        <a:rPr lang="tr-TR" baseline="0" dirty="0"/>
                        <a:t> Tarihi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 Konusu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Sonuç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87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88586" y="-3606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DENETİMLER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graphicFrame>
        <p:nvGraphicFramePr>
          <p:cNvPr id="2" name="Nesne 1">
            <a:extLst>
              <a:ext uri="{FF2B5EF4-FFF2-40B4-BE49-F238E27FC236}">
                <a16:creationId xmlns:a16="http://schemas.microsoft.com/office/drawing/2014/main" id="{55E27A2D-F96C-4E9D-8597-C1B29D835C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305104"/>
              </p:ext>
            </p:extLst>
          </p:nvPr>
        </p:nvGraphicFramePr>
        <p:xfrm>
          <a:off x="20434" y="731102"/>
          <a:ext cx="9103132" cy="6126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Worksheet" r:id="rId3" imgW="7334246" imgH="6867459" progId="Excel.Sheet.12">
                  <p:embed/>
                </p:oleObj>
              </mc:Choice>
              <mc:Fallback>
                <p:oleObj name="Worksheet" r:id="rId3" imgW="7334246" imgH="68674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34" y="731102"/>
                        <a:ext cx="9103132" cy="6126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999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1DF6F24-6230-4DAF-A249-5D0FCFC1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graphicFrame>
        <p:nvGraphicFramePr>
          <p:cNvPr id="2" name="Nesne 1">
            <a:extLst>
              <a:ext uri="{FF2B5EF4-FFF2-40B4-BE49-F238E27FC236}">
                <a16:creationId xmlns:a16="http://schemas.microsoft.com/office/drawing/2014/main" id="{37413927-AEBC-48B1-97D7-83D172632D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779319"/>
              </p:ext>
            </p:extLst>
          </p:nvPr>
        </p:nvGraphicFramePr>
        <p:xfrm>
          <a:off x="179512" y="136526"/>
          <a:ext cx="8784975" cy="6460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Worksheet" r:id="rId3" imgW="7334246" imgH="4295788" progId="Excel.Sheet.12">
                  <p:embed/>
                </p:oleObj>
              </mc:Choice>
              <mc:Fallback>
                <p:oleObj name="Worksheet" r:id="rId3" imgW="7334246" imgH="42957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36526"/>
                        <a:ext cx="8784975" cy="6460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2749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7027842-B10B-44FB-9E3E-7727D5E5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graphicFrame>
        <p:nvGraphicFramePr>
          <p:cNvPr id="2" name="Nesne 1">
            <a:extLst>
              <a:ext uri="{FF2B5EF4-FFF2-40B4-BE49-F238E27FC236}">
                <a16:creationId xmlns:a16="http://schemas.microsoft.com/office/drawing/2014/main" id="{A37B3FB9-DA41-4632-88A7-AF18F635BC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84184"/>
              </p:ext>
            </p:extLst>
          </p:nvPr>
        </p:nvGraphicFramePr>
        <p:xfrm>
          <a:off x="467544" y="476672"/>
          <a:ext cx="8280920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Worksheet" r:id="rId3" imgW="7334246" imgH="1304964" progId="Excel.Sheet.12">
                  <p:embed/>
                </p:oleObj>
              </mc:Choice>
              <mc:Fallback>
                <p:oleObj name="Worksheet" r:id="rId3" imgW="7334246" imgH="13049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476672"/>
                        <a:ext cx="8280920" cy="28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419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3F00D53-58F3-473E-A0E0-87B8F4F2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1)Bölüm kadrosunun genişletilmesiyle sürecin diğer iş akışlarını etkilemesi engellenmelidir.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2)KYS yönetimi için bir yazılım çözüm kullanılmalıdır. Bu sistemler verimliliği artıracaktır.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17427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80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CE2D88-AA49-4821-BD5A-F9B9E26E7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TEŞEKKÜRLER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116AECC-A3F6-4BCB-A7B5-C692853F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167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F50FB74-6609-4C8C-A780-855D58DE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dirty="0"/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CFE482ED-8AD9-41DE-9571-CA4343E76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991961"/>
              </p:ext>
            </p:extLst>
          </p:nvPr>
        </p:nvGraphicFramePr>
        <p:xfrm>
          <a:off x="323528" y="1417638"/>
          <a:ext cx="8363272" cy="5313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1596103761"/>
                    </a:ext>
                  </a:extLst>
                </a:gridCol>
                <a:gridCol w="1589348">
                  <a:extLst>
                    <a:ext uri="{9D8B030D-6E8A-4147-A177-3AD203B41FA5}">
                      <a16:colId xmlns:a16="http://schemas.microsoft.com/office/drawing/2014/main" val="829867050"/>
                    </a:ext>
                  </a:extLst>
                </a:gridCol>
                <a:gridCol w="2659124">
                  <a:extLst>
                    <a:ext uri="{9D8B030D-6E8A-4147-A177-3AD203B41FA5}">
                      <a16:colId xmlns:a16="http://schemas.microsoft.com/office/drawing/2014/main" val="1452656111"/>
                    </a:ext>
                  </a:extLst>
                </a:gridCol>
                <a:gridCol w="1522512">
                  <a:extLst>
                    <a:ext uri="{9D8B030D-6E8A-4147-A177-3AD203B41FA5}">
                      <a16:colId xmlns:a16="http://schemas.microsoft.com/office/drawing/2014/main" val="134536136"/>
                    </a:ext>
                  </a:extLst>
                </a:gridCol>
              </a:tblGrid>
              <a:tr h="613489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FIRSATLAR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TEHDİTLER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187976"/>
                  </a:ext>
                </a:extLst>
              </a:tr>
              <a:tr h="10242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F1-OSB'ye yakın olunması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2000" dirty="0">
                          <a:sym typeface="Wingdings" panose="05000000000000000000" pitchFamily="2" charset="2"/>
                        </a:rPr>
                        <a:t>(hala fırsat)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T1- YÖK tarafından mühendislik bölümleri taban sıralamasının arttırılması sonucu başarısız öğrencilerin bölüme yerleşmesi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</a:t>
                      </a: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(hala tehdit)</a:t>
                      </a:r>
                      <a:endParaRPr lang="tr-TR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03253"/>
                  </a:ext>
                </a:extLst>
              </a:tr>
              <a:tr h="61348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effectLst/>
                          <a:latin typeface="Calibri" panose="020F0502020204030204" pitchFamily="34" charset="0"/>
                        </a:rPr>
                        <a:t>F2-Antalya ve çevresinde bulunan üniversitelerin varlığı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</a:t>
                      </a:r>
                      <a:r>
                        <a:rPr kumimoji="0" lang="tr-T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(hala fırsat)</a:t>
                      </a:r>
                      <a:endParaRPr kumimoji="0" lang="tr-TR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T2-Ekonomik krizin iş alanlarını daraltması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</a:t>
                      </a:r>
                      <a:r>
                        <a:rPr kumimoji="0" lang="tr-T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680323"/>
                  </a:ext>
                </a:extLst>
              </a:tr>
              <a:tr h="77211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F3-İş hayatında İngilizce dilinin avantaj sağlaması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</a:t>
                      </a:r>
                      <a:r>
                        <a:rPr kumimoji="0" lang="tr-T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(hala fırsat)</a:t>
                      </a:r>
                      <a:endParaRPr kumimoji="0" lang="tr-TR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T3-Ülkedeki ekonomik belirsizlikten dolayı yabancı öğrencilerin okulu ve bölümü tercih etmemesi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</a:t>
                      </a:r>
                      <a:r>
                        <a:rPr kumimoji="0" lang="tr-T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291746"/>
                  </a:ext>
                </a:extLst>
              </a:tr>
              <a:tr h="10242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F4-Yabancı akademik kadronun ve mezun öğrencilerin kendi ülkelerindeki potansiyel hoca ve öğrencileri yönlendirme olasılığı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</a:t>
                      </a:r>
                      <a:r>
                        <a:rPr kumimoji="0" lang="tr-T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(hala fırsat)</a:t>
                      </a:r>
                      <a:endParaRPr kumimoji="0" lang="tr-TR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T4- Antalya ve çevresinde açılması planlanan yeni üniversiteler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</a:t>
                      </a:r>
                      <a:r>
                        <a:rPr kumimoji="0" lang="tr-T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(hala tehdit)</a:t>
                      </a:r>
                      <a:endParaRPr kumimoji="0" lang="tr-TR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581010"/>
                  </a:ext>
                </a:extLst>
              </a:tr>
              <a:tr h="77211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F5-Türkiye ekonomisinde İnşaat Sektörünün önde olması ve iş imkanlarının fazla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(tehdit)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T5-Yatay geçiş yapıp giden öğrenciler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(tehdit değil)</a:t>
                      </a:r>
                      <a:endParaRPr lang="tr-TR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019391"/>
                  </a:ext>
                </a:extLst>
              </a:tr>
            </a:tbl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364E312-812D-48A8-BFA8-A0CF1983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69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E40C68A-A42D-4044-842A-384A1D34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b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/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A8B8A44E-A834-4BF4-98E7-B0409299D1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174085"/>
              </p:ext>
            </p:extLst>
          </p:nvPr>
        </p:nvGraphicFramePr>
        <p:xfrm>
          <a:off x="448575" y="555988"/>
          <a:ext cx="8229600" cy="631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326">
                  <a:extLst>
                    <a:ext uri="{9D8B030D-6E8A-4147-A177-3AD203B41FA5}">
                      <a16:colId xmlns:a16="http://schemas.microsoft.com/office/drawing/2014/main" val="3179764045"/>
                    </a:ext>
                  </a:extLst>
                </a:gridCol>
                <a:gridCol w="2795637">
                  <a:extLst>
                    <a:ext uri="{9D8B030D-6E8A-4147-A177-3AD203B41FA5}">
                      <a16:colId xmlns:a16="http://schemas.microsoft.com/office/drawing/2014/main" val="3916300927"/>
                    </a:ext>
                  </a:extLst>
                </a:gridCol>
                <a:gridCol w="2795637">
                  <a:extLst>
                    <a:ext uri="{9D8B030D-6E8A-4147-A177-3AD203B41FA5}">
                      <a16:colId xmlns:a16="http://schemas.microsoft.com/office/drawing/2014/main" val="2399723635"/>
                    </a:ext>
                  </a:extLst>
                </a:gridCol>
              </a:tblGrid>
              <a:tr h="546125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PAYDAŞ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PAYDAŞ BEKLENTİSİ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KARŞILANMA 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215516"/>
                  </a:ext>
                </a:extLst>
              </a:tr>
              <a:tr h="405963">
                <a:tc>
                  <a:txBody>
                    <a:bodyPr/>
                    <a:lstStyle/>
                    <a:p>
                      <a:pPr 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Rektörlük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Mevzuata Uyum, Akademik Başarı-Öğrenci Memnuniyeti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 Değişikliği, KYS Sistemin hazırlıkları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061584"/>
                  </a:ext>
                </a:extLst>
              </a:tr>
              <a:tr h="3804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Dekanlık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Mevzuata Uyum, Akademik Başarı-Öğrenci Memnuniyeti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 Değişikliği, KYS Sistemin hazırlıkları</a:t>
                      </a:r>
                    </a:p>
                    <a:p>
                      <a:pPr marL="0" algn="ctr" defTabSz="914400" rtl="0" eaLnBrk="1" latinLnBrk="0" hangingPunct="1"/>
                      <a:endParaRPr lang="tr-T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300532"/>
                  </a:ext>
                </a:extLst>
              </a:tr>
              <a:tr h="38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Bölüm Akademik Personeli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Başarısı-Akademik Çalışmalar İçin Destek-Güçlü İletişim ve Empati-Kurumsal Yapı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hedefine ulaşılması için yapılan çalışmalar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693835"/>
                  </a:ext>
                </a:extLst>
              </a:tr>
              <a:tr h="30402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İdari Personel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Güçlü İletişim ve Kurumsal Yapı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67591"/>
                  </a:ext>
                </a:extLst>
              </a:tr>
              <a:tr h="3797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YÖK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Mevzuata Uyum, Eğitim ve araştırma alanlarında başarı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 Değişikliği,  Denetimin başarılı geçmesi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604955"/>
                  </a:ext>
                </a:extLst>
              </a:tr>
              <a:tr h="3804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Devam Eden Öğrenci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Kaliteli Eğitim, Kariyer Planlama, Güçlü İletişim, Kurumsal Yapı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Yapı Topluluğunun Aktif Çalışması, KYS Sisteminin hazırlıkları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776611"/>
                  </a:ext>
                </a:extLst>
              </a:tr>
              <a:tr h="26602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Mezun Öğrenci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Etkin İletişim, Kariyer Planlaması, Marka Değeri Artışı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Mezun Sisteminin Oluşturulması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557511"/>
                  </a:ext>
                </a:extLst>
              </a:tr>
              <a:tr h="3804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Potansiyel Öğrenci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Etkin İletişim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Gelen lise gruplarına bölüm tanıtımlarının yapılması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404748"/>
                  </a:ext>
                </a:extLst>
              </a:tr>
              <a:tr h="3018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Üniversiteler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Sürdürülebilir Bilgi Paylaşımı, Etkili iletişim, Ortak Araştırma-Geliştirme Faaliyetleri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İş birliğimiz devam etmektedir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912502"/>
                  </a:ext>
                </a:extLst>
              </a:tr>
              <a:tr h="26602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TÜBİTAK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Projeler Üretilerek Bilimin Yaygınlaştırılması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Başvuru aşamasındaki proje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888114"/>
                  </a:ext>
                </a:extLst>
              </a:tr>
              <a:tr h="3804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Velileri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Kaliteli Eğitim, Sosyal İmkanlar, Kariyer Planlama, Güçlü İletişim, Kurumsal Yapı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Müfredatın güncel ihtiyaçlara göre güncellenmesi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00958"/>
                  </a:ext>
                </a:extLst>
              </a:tr>
              <a:tr h="3804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AOSB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Sürdürülebilir İşbirliği, Problemlere Bilimsel Çözüm, Nitelikli Mezun ve Staj ve Stajyer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Öğrencilerin </a:t>
                      </a:r>
                      <a:r>
                        <a:rPr lang="tr-TR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AOSB’de</a:t>
                      </a:r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teknik gezilere götürülmesi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528311"/>
                  </a:ext>
                </a:extLst>
              </a:tr>
              <a:tr h="26602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Doğru ve Zamanında İletilen Bilgi, Güçlü İletişim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Bölümle ilgili haberlerin iletilmesi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130175"/>
                  </a:ext>
                </a:extLst>
              </a:tr>
              <a:tr h="3804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İnşaat Mühendisleri Odası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İnşaat Mühendisleri arasında iletişim, seminer vb. işbirlikleri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İMO tarafından düzenlenen etkinliklerin öğrencilere duyurulması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241956"/>
                  </a:ext>
                </a:extLst>
              </a:tr>
              <a:tr h="3804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Yapı Topluluğu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aktivitelerinin oluşturulması, seminer ve konferans düzenlenmesi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Teknik </a:t>
                      </a:r>
                      <a:r>
                        <a:rPr lang="tr-TR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gesi</a:t>
                      </a:r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Konferans, Yarışmalara Katılım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532088"/>
                  </a:ext>
                </a:extLst>
              </a:tr>
              <a:tr h="3804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Kısmi zamanlı çalışan öğrenciler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Ücret, Verimli Çalışma Ortamı ve İş Üretme, Tecrübe edinme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680787"/>
                  </a:ext>
                </a:extLst>
              </a:tr>
            </a:tbl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14D8C91-7396-4D00-A40E-0BE69D62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107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BB5EA03E-C4A8-44A3-8E7F-44339C0A2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481176"/>
            <a:ext cx="6732240" cy="804719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(SPİK)</a:t>
            </a:r>
            <a:b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DBE2EDA0-127D-415A-A80D-E68B07A215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564055"/>
              </p:ext>
            </p:extLst>
          </p:nvPr>
        </p:nvGraphicFramePr>
        <p:xfrm>
          <a:off x="107504" y="1124744"/>
          <a:ext cx="8928991" cy="573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Worksheet" r:id="rId4" imgW="12506284" imgH="8639083" progId="Excel.Sheet.12">
                  <p:embed/>
                </p:oleObj>
              </mc:Choice>
              <mc:Fallback>
                <p:oleObj name="Worksheet" r:id="rId4" imgW="12506284" imgH="86390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1124744"/>
                        <a:ext cx="8928991" cy="5733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65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36812" y="26754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2" name="Nesne 1">
            <a:extLst>
              <a:ext uri="{FF2B5EF4-FFF2-40B4-BE49-F238E27FC236}">
                <a16:creationId xmlns:a16="http://schemas.microsoft.com/office/drawing/2014/main" id="{D0C5A365-8B49-452B-B247-47594ADDD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593772"/>
              </p:ext>
            </p:extLst>
          </p:nvPr>
        </p:nvGraphicFramePr>
        <p:xfrm>
          <a:off x="73739" y="920771"/>
          <a:ext cx="8947849" cy="5800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Worksheet" r:id="rId4" imgW="18764268" imgH="7572493" progId="Excel.Sheet.12">
                  <p:embed/>
                </p:oleObj>
              </mc:Choice>
              <mc:Fallback>
                <p:oleObj name="Worksheet" r:id="rId4" imgW="18764268" imgH="75724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739" y="920771"/>
                        <a:ext cx="8947849" cy="5800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95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13573E8-BE33-4F33-B21A-D3191C6E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b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BBEFDEA-0AE7-4162-8ED6-54A8D22D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139F1F49-C4B8-4726-A15B-5ED4815FA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839157"/>
              </p:ext>
            </p:extLst>
          </p:nvPr>
        </p:nvGraphicFramePr>
        <p:xfrm>
          <a:off x="457201" y="980728"/>
          <a:ext cx="8627120" cy="5740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Worksheet" r:id="rId3" imgW="18764268" imgH="8362871" progId="Excel.Sheet.12">
                  <p:embed/>
                </p:oleObj>
              </mc:Choice>
              <mc:Fallback>
                <p:oleObj name="Worksheet" r:id="rId3" imgW="18764268" imgH="83628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1" y="980728"/>
                        <a:ext cx="8627120" cy="5740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85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807FF1E-EA71-4F45-B48D-FDAD3667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4003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58A4958-065B-4478-8D09-2A2E9EB0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graphicFrame>
        <p:nvGraphicFramePr>
          <p:cNvPr id="3" name="Nesne 2">
            <a:extLst>
              <a:ext uri="{FF2B5EF4-FFF2-40B4-BE49-F238E27FC236}">
                <a16:creationId xmlns:a16="http://schemas.microsoft.com/office/drawing/2014/main" id="{A463F6B3-E2CE-451F-BCF5-413D451F2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324437"/>
              </p:ext>
            </p:extLst>
          </p:nvPr>
        </p:nvGraphicFramePr>
        <p:xfrm>
          <a:off x="251520" y="1058641"/>
          <a:ext cx="8568952" cy="5524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Worksheet" r:id="rId3" imgW="18764268" imgH="10839529" progId="Excel.Sheet.12">
                  <p:embed/>
                </p:oleObj>
              </mc:Choice>
              <mc:Fallback>
                <p:oleObj name="Worksheet" r:id="rId3" imgW="18764268" imgH="108395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058641"/>
                        <a:ext cx="8568952" cy="5524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130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BC48AC-95CD-4DE9-B297-962FFE78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12C80F6-9B87-42FD-8C04-05CD655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graphicFrame>
        <p:nvGraphicFramePr>
          <p:cNvPr id="5" name="Nesne 4">
            <a:extLst>
              <a:ext uri="{FF2B5EF4-FFF2-40B4-BE49-F238E27FC236}">
                <a16:creationId xmlns:a16="http://schemas.microsoft.com/office/drawing/2014/main" id="{352AB16B-B5D5-4FAB-A920-652CC92DAC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624289"/>
              </p:ext>
            </p:extLst>
          </p:nvPr>
        </p:nvGraphicFramePr>
        <p:xfrm>
          <a:off x="323528" y="908721"/>
          <a:ext cx="8640960" cy="5812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Worksheet" r:id="rId3" imgW="18764268" imgH="12325271" progId="Excel.Sheet.12">
                  <p:embed/>
                </p:oleObj>
              </mc:Choice>
              <mc:Fallback>
                <p:oleObj name="Worksheet" r:id="rId3" imgW="18764268" imgH="123252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908721"/>
                        <a:ext cx="8640960" cy="5812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46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736</Words>
  <Application>Microsoft Office PowerPoint</Application>
  <PresentationFormat>Ekran Gösterisi (4:3)</PresentationFormat>
  <Paragraphs>187</Paragraphs>
  <Slides>27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Wingdings</vt:lpstr>
      <vt:lpstr>Ofis Teması</vt:lpstr>
      <vt:lpstr>Worksheet</vt:lpstr>
      <vt:lpstr>2018 YILI  NİSAN-EKİM YGG SUNUMU  İNŞAAT MÜHENDİSLİĞİ BÖLÜM SÜRECİ  15/11/2018</vt:lpstr>
      <vt:lpstr>SWOT ANALİZİ </vt:lpstr>
      <vt:lpstr>SWOT ANALİZİ</vt:lpstr>
      <vt:lpstr>PAYDAŞ BEKLENTİLERİ </vt:lpstr>
      <vt:lpstr>SÜREÇ PERFORMANS GÖSTERGELERİ (SPİK) </vt:lpstr>
      <vt:lpstr>PowerPoint Sunusu</vt:lpstr>
      <vt:lpstr>KALİTE FAALİYET PLANLARI </vt:lpstr>
      <vt:lpstr>KALİTE FAALİYET PLANLARI</vt:lpstr>
      <vt:lpstr>KALİTE FAALİYET PLANLARI</vt:lpstr>
      <vt:lpstr>KALİTE FAALİYET PLANLARI</vt:lpstr>
      <vt:lpstr>KALİTE FAALİYET PLANLARI</vt:lpstr>
      <vt:lpstr>KALİTE FAALİYET PLANLARI</vt:lpstr>
      <vt:lpstr>RİSK ANALİZİ </vt:lpstr>
      <vt:lpstr>RİSK ANALİZİ</vt:lpstr>
      <vt:lpstr>PowerPoint Sunusu</vt:lpstr>
      <vt:lpstr>DÜZELTİCİ FAALİYETLER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Damla Nur ÇELİK</cp:lastModifiedBy>
  <cp:revision>77</cp:revision>
  <dcterms:created xsi:type="dcterms:W3CDTF">2016-08-26T15:45:58Z</dcterms:created>
  <dcterms:modified xsi:type="dcterms:W3CDTF">2018-11-21T08:17:42Z</dcterms:modified>
</cp:coreProperties>
</file>