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1" r:id="rId3"/>
    <p:sldId id="302" r:id="rId4"/>
    <p:sldId id="303" r:id="rId5"/>
    <p:sldId id="304" r:id="rId6"/>
    <p:sldId id="306" r:id="rId7"/>
    <p:sldId id="307" r:id="rId8"/>
    <p:sldId id="308" r:id="rId9"/>
    <p:sldId id="326" r:id="rId10"/>
    <p:sldId id="328" r:id="rId11"/>
    <p:sldId id="329" r:id="rId12"/>
    <p:sldId id="330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3" r:id="rId21"/>
    <p:sldId id="324" r:id="rId22"/>
    <p:sldId id="333" r:id="rId23"/>
    <p:sldId id="338" r:id="rId24"/>
    <p:sldId id="339" r:id="rId25"/>
    <p:sldId id="286" r:id="rId26"/>
    <p:sldId id="334" r:id="rId27"/>
    <p:sldId id="336" r:id="rId28"/>
    <p:sldId id="298" r:id="rId29"/>
    <p:sldId id="337" r:id="rId30"/>
    <p:sldId id="299" r:id="rId31"/>
    <p:sldId id="295" r:id="rId32"/>
    <p:sldId id="296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ve SOLMAZ" initials="MS" lastIdx="1" clrIdx="0">
    <p:extLst>
      <p:ext uri="{19B8F6BF-5375-455C-9EA6-DF929625EA0E}">
        <p15:presenceInfo xmlns:p15="http://schemas.microsoft.com/office/powerpoint/2012/main" userId="S-1-5-21-1164201584-3548814713-695280803-2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18.06.2019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95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1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074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46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18.06.2019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18.06.2019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18.06.2019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18.06.2019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18.06.2019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18.06.2019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18.06.2019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18.06.2019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18.06.2019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18.06.2019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18.06.2019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18.06.2019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2018 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NİSAN-EKİM YGG SUNUMU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GASTRONOMİ VE MUTFAK SANATLARI</a:t>
            </a:r>
            <a:r>
              <a:rPr lang="tr-TR" b="1" dirty="0">
                <a:solidFill>
                  <a:srgbClr val="FF0000"/>
                </a:solidFill>
              </a:rPr>
              <a:t> SÜRECİ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16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en-US" b="1" dirty="0" smtClean="0">
                <a:solidFill>
                  <a:srgbClr val="FF0000"/>
                </a:solidFill>
              </a:rPr>
              <a:t>12</a:t>
            </a:r>
            <a:r>
              <a:rPr lang="tr-TR" b="1" dirty="0" smtClean="0">
                <a:solidFill>
                  <a:srgbClr val="FF0000"/>
                </a:solidFill>
              </a:rPr>
              <a:t>/2018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19672" y="54491"/>
            <a:ext cx="7673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35496" y="153336"/>
            <a:ext cx="1626877" cy="485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07717"/>
              </p:ext>
            </p:extLst>
          </p:nvPr>
        </p:nvGraphicFramePr>
        <p:xfrm>
          <a:off x="35502" y="548680"/>
          <a:ext cx="9108498" cy="6082206"/>
        </p:xfrm>
        <a:graphic>
          <a:graphicData uri="http://schemas.openxmlformats.org/drawingml/2006/table">
            <a:tbl>
              <a:tblPr/>
              <a:tblGrid>
                <a:gridCol w="359817">
                  <a:extLst>
                    <a:ext uri="{9D8B030D-6E8A-4147-A177-3AD203B41FA5}">
                      <a16:colId xmlns:a16="http://schemas.microsoft.com/office/drawing/2014/main" val="3003876079"/>
                    </a:ext>
                  </a:extLst>
                </a:gridCol>
                <a:gridCol w="2555432">
                  <a:extLst>
                    <a:ext uri="{9D8B030D-6E8A-4147-A177-3AD203B41FA5}">
                      <a16:colId xmlns:a16="http://schemas.microsoft.com/office/drawing/2014/main" val="316838009"/>
                    </a:ext>
                  </a:extLst>
                </a:gridCol>
                <a:gridCol w="499338">
                  <a:extLst>
                    <a:ext uri="{9D8B030D-6E8A-4147-A177-3AD203B41FA5}">
                      <a16:colId xmlns:a16="http://schemas.microsoft.com/office/drawing/2014/main" val="1308962404"/>
                    </a:ext>
                  </a:extLst>
                </a:gridCol>
                <a:gridCol w="536053">
                  <a:extLst>
                    <a:ext uri="{9D8B030D-6E8A-4147-A177-3AD203B41FA5}">
                      <a16:colId xmlns:a16="http://schemas.microsoft.com/office/drawing/2014/main" val="64294099"/>
                    </a:ext>
                  </a:extLst>
                </a:gridCol>
                <a:gridCol w="521367">
                  <a:extLst>
                    <a:ext uri="{9D8B030D-6E8A-4147-A177-3AD203B41FA5}">
                      <a16:colId xmlns:a16="http://schemas.microsoft.com/office/drawing/2014/main" val="3368395589"/>
                    </a:ext>
                  </a:extLst>
                </a:gridCol>
                <a:gridCol w="183580">
                  <a:extLst>
                    <a:ext uri="{9D8B030D-6E8A-4147-A177-3AD203B41FA5}">
                      <a16:colId xmlns:a16="http://schemas.microsoft.com/office/drawing/2014/main" val="1794343871"/>
                    </a:ext>
                  </a:extLst>
                </a:gridCol>
                <a:gridCol w="185048">
                  <a:extLst>
                    <a:ext uri="{9D8B030D-6E8A-4147-A177-3AD203B41FA5}">
                      <a16:colId xmlns:a16="http://schemas.microsoft.com/office/drawing/2014/main" val="3154943591"/>
                    </a:ext>
                  </a:extLst>
                </a:gridCol>
                <a:gridCol w="149801">
                  <a:extLst>
                    <a:ext uri="{9D8B030D-6E8A-4147-A177-3AD203B41FA5}">
                      <a16:colId xmlns:a16="http://schemas.microsoft.com/office/drawing/2014/main" val="2201748594"/>
                    </a:ext>
                  </a:extLst>
                </a:gridCol>
                <a:gridCol w="185048">
                  <a:extLst>
                    <a:ext uri="{9D8B030D-6E8A-4147-A177-3AD203B41FA5}">
                      <a16:colId xmlns:a16="http://schemas.microsoft.com/office/drawing/2014/main" val="1350094956"/>
                    </a:ext>
                  </a:extLst>
                </a:gridCol>
                <a:gridCol w="149801">
                  <a:extLst>
                    <a:ext uri="{9D8B030D-6E8A-4147-A177-3AD203B41FA5}">
                      <a16:colId xmlns:a16="http://schemas.microsoft.com/office/drawing/2014/main" val="3248995617"/>
                    </a:ext>
                  </a:extLst>
                </a:gridCol>
                <a:gridCol w="149801">
                  <a:extLst>
                    <a:ext uri="{9D8B030D-6E8A-4147-A177-3AD203B41FA5}">
                      <a16:colId xmlns:a16="http://schemas.microsoft.com/office/drawing/2014/main" val="341754737"/>
                    </a:ext>
                  </a:extLst>
                </a:gridCol>
                <a:gridCol w="149801">
                  <a:extLst>
                    <a:ext uri="{9D8B030D-6E8A-4147-A177-3AD203B41FA5}">
                      <a16:colId xmlns:a16="http://schemas.microsoft.com/office/drawing/2014/main" val="1391541330"/>
                    </a:ext>
                  </a:extLst>
                </a:gridCol>
                <a:gridCol w="149801">
                  <a:extLst>
                    <a:ext uri="{9D8B030D-6E8A-4147-A177-3AD203B41FA5}">
                      <a16:colId xmlns:a16="http://schemas.microsoft.com/office/drawing/2014/main" val="2770725595"/>
                    </a:ext>
                  </a:extLst>
                </a:gridCol>
                <a:gridCol w="185048">
                  <a:extLst>
                    <a:ext uri="{9D8B030D-6E8A-4147-A177-3AD203B41FA5}">
                      <a16:colId xmlns:a16="http://schemas.microsoft.com/office/drawing/2014/main" val="3515242157"/>
                    </a:ext>
                  </a:extLst>
                </a:gridCol>
                <a:gridCol w="167425">
                  <a:extLst>
                    <a:ext uri="{9D8B030D-6E8A-4147-A177-3AD203B41FA5}">
                      <a16:colId xmlns:a16="http://schemas.microsoft.com/office/drawing/2014/main" val="308693618"/>
                    </a:ext>
                  </a:extLst>
                </a:gridCol>
                <a:gridCol w="163019">
                  <a:extLst>
                    <a:ext uri="{9D8B030D-6E8A-4147-A177-3AD203B41FA5}">
                      <a16:colId xmlns:a16="http://schemas.microsoft.com/office/drawing/2014/main" val="3091616084"/>
                    </a:ext>
                  </a:extLst>
                </a:gridCol>
                <a:gridCol w="167425">
                  <a:extLst>
                    <a:ext uri="{9D8B030D-6E8A-4147-A177-3AD203B41FA5}">
                      <a16:colId xmlns:a16="http://schemas.microsoft.com/office/drawing/2014/main" val="926619810"/>
                    </a:ext>
                  </a:extLst>
                </a:gridCol>
                <a:gridCol w="323100">
                  <a:extLst>
                    <a:ext uri="{9D8B030D-6E8A-4147-A177-3AD203B41FA5}">
                      <a16:colId xmlns:a16="http://schemas.microsoft.com/office/drawing/2014/main" val="785133072"/>
                    </a:ext>
                  </a:extLst>
                </a:gridCol>
                <a:gridCol w="367160">
                  <a:extLst>
                    <a:ext uri="{9D8B030D-6E8A-4147-A177-3AD203B41FA5}">
                      <a16:colId xmlns:a16="http://schemas.microsoft.com/office/drawing/2014/main" val="1706998440"/>
                    </a:ext>
                  </a:extLst>
                </a:gridCol>
                <a:gridCol w="212953">
                  <a:extLst>
                    <a:ext uri="{9D8B030D-6E8A-4147-A177-3AD203B41FA5}">
                      <a16:colId xmlns:a16="http://schemas.microsoft.com/office/drawing/2014/main" val="3201111543"/>
                    </a:ext>
                  </a:extLst>
                </a:gridCol>
                <a:gridCol w="1747680">
                  <a:extLst>
                    <a:ext uri="{9D8B030D-6E8A-4147-A177-3AD203B41FA5}">
                      <a16:colId xmlns:a16="http://schemas.microsoft.com/office/drawing/2014/main" val="3860826233"/>
                    </a:ext>
                  </a:extLst>
                </a:gridCol>
              </a:tblGrid>
              <a:tr h="663564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SPİK Doküman No:    GA-SP-0001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79951"/>
                  </a:ext>
                </a:extLst>
              </a:tr>
              <a:tr h="20661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401178"/>
                  </a:ext>
                </a:extLst>
              </a:tr>
              <a:tr h="20661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953778"/>
                  </a:ext>
                </a:extLst>
              </a:tr>
              <a:tr h="580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279756"/>
                  </a:ext>
                </a:extLst>
              </a:tr>
              <a:tr h="668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TOPLAM (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Hakemli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Hakemsiz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Bildiri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YAYIN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11/5=1.2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 2019 yılı için 1.4 olarak belirlenmiştir.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511627"/>
                  </a:ext>
                </a:extLst>
              </a:tr>
              <a:tr h="445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YAYINLANMIŞ KİTAP BÖLÜMÜ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4/5=0.8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 2019 yılı için 1 olarak belirlenmiştir.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294956"/>
                  </a:ext>
                </a:extLst>
              </a:tr>
              <a:tr h="445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Sonucu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 2019 yılı için %100 olarak belirlenmiştir.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953908"/>
                  </a:ext>
                </a:extLst>
              </a:tr>
              <a:tr h="50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Planlanan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2.1.4.-2.1.6.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 2019 yılı için %80 olarak belirlenmiştir.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83278"/>
                  </a:ext>
                </a:extLst>
              </a:tr>
              <a:tr h="445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Memnuniyet Oranı (Etkinliklerden)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 2019 yılı için %75 olarak belirlenmiştir.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092468"/>
                  </a:ext>
                </a:extLst>
              </a:tr>
              <a:tr h="445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496949"/>
                  </a:ext>
                </a:extLst>
              </a:tr>
              <a:tr h="50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İşveren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2.2.6.-2.2.7.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92880"/>
                  </a:ext>
                </a:extLst>
              </a:tr>
              <a:tr h="50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Yayın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2.4.3.-2.4.4.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0.1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belirlenmiştir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476241"/>
                  </a:ext>
                </a:extLst>
              </a:tr>
              <a:tr h="445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Üniversitelerle Yapılan Ortak Proje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0.1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belirlenmiştir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77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19672" y="44624"/>
            <a:ext cx="760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209265"/>
            <a:ext cx="1263682" cy="58477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78431"/>
              </p:ext>
            </p:extLst>
          </p:nvPr>
        </p:nvGraphicFramePr>
        <p:xfrm>
          <a:off x="107504" y="514445"/>
          <a:ext cx="9396536" cy="5612272"/>
        </p:xfrm>
        <a:graphic>
          <a:graphicData uri="http://schemas.openxmlformats.org/drawingml/2006/table">
            <a:tbl>
              <a:tblPr/>
              <a:tblGrid>
                <a:gridCol w="368108">
                  <a:extLst>
                    <a:ext uri="{9D8B030D-6E8A-4147-A177-3AD203B41FA5}">
                      <a16:colId xmlns:a16="http://schemas.microsoft.com/office/drawing/2014/main" val="3870918043"/>
                    </a:ext>
                  </a:extLst>
                </a:gridCol>
                <a:gridCol w="2614323">
                  <a:extLst>
                    <a:ext uri="{9D8B030D-6E8A-4147-A177-3AD203B41FA5}">
                      <a16:colId xmlns:a16="http://schemas.microsoft.com/office/drawing/2014/main" val="744644577"/>
                    </a:ext>
                  </a:extLst>
                </a:gridCol>
                <a:gridCol w="510845">
                  <a:extLst>
                    <a:ext uri="{9D8B030D-6E8A-4147-A177-3AD203B41FA5}">
                      <a16:colId xmlns:a16="http://schemas.microsoft.com/office/drawing/2014/main" val="1459029881"/>
                    </a:ext>
                  </a:extLst>
                </a:gridCol>
                <a:gridCol w="646675">
                  <a:extLst>
                    <a:ext uri="{9D8B030D-6E8A-4147-A177-3AD203B41FA5}">
                      <a16:colId xmlns:a16="http://schemas.microsoft.com/office/drawing/2014/main" val="4205890145"/>
                    </a:ext>
                  </a:extLst>
                </a:gridCol>
                <a:gridCol w="435112">
                  <a:extLst>
                    <a:ext uri="{9D8B030D-6E8A-4147-A177-3AD203B41FA5}">
                      <a16:colId xmlns:a16="http://schemas.microsoft.com/office/drawing/2014/main" val="686354738"/>
                    </a:ext>
                  </a:extLst>
                </a:gridCol>
                <a:gridCol w="187811">
                  <a:extLst>
                    <a:ext uri="{9D8B030D-6E8A-4147-A177-3AD203B41FA5}">
                      <a16:colId xmlns:a16="http://schemas.microsoft.com/office/drawing/2014/main" val="860416250"/>
                    </a:ext>
                  </a:extLst>
                </a:gridCol>
                <a:gridCol w="189313">
                  <a:extLst>
                    <a:ext uri="{9D8B030D-6E8A-4147-A177-3AD203B41FA5}">
                      <a16:colId xmlns:a16="http://schemas.microsoft.com/office/drawing/2014/main" val="3738288039"/>
                    </a:ext>
                  </a:extLst>
                </a:gridCol>
                <a:gridCol w="153254">
                  <a:extLst>
                    <a:ext uri="{9D8B030D-6E8A-4147-A177-3AD203B41FA5}">
                      <a16:colId xmlns:a16="http://schemas.microsoft.com/office/drawing/2014/main" val="277577462"/>
                    </a:ext>
                  </a:extLst>
                </a:gridCol>
                <a:gridCol w="189313">
                  <a:extLst>
                    <a:ext uri="{9D8B030D-6E8A-4147-A177-3AD203B41FA5}">
                      <a16:colId xmlns:a16="http://schemas.microsoft.com/office/drawing/2014/main" val="3476604303"/>
                    </a:ext>
                  </a:extLst>
                </a:gridCol>
                <a:gridCol w="187811">
                  <a:extLst>
                    <a:ext uri="{9D8B030D-6E8A-4147-A177-3AD203B41FA5}">
                      <a16:colId xmlns:a16="http://schemas.microsoft.com/office/drawing/2014/main" val="156570143"/>
                    </a:ext>
                  </a:extLst>
                </a:gridCol>
                <a:gridCol w="153254">
                  <a:extLst>
                    <a:ext uri="{9D8B030D-6E8A-4147-A177-3AD203B41FA5}">
                      <a16:colId xmlns:a16="http://schemas.microsoft.com/office/drawing/2014/main" val="215117846"/>
                    </a:ext>
                  </a:extLst>
                </a:gridCol>
                <a:gridCol w="153254">
                  <a:extLst>
                    <a:ext uri="{9D8B030D-6E8A-4147-A177-3AD203B41FA5}">
                      <a16:colId xmlns:a16="http://schemas.microsoft.com/office/drawing/2014/main" val="1778309848"/>
                    </a:ext>
                  </a:extLst>
                </a:gridCol>
                <a:gridCol w="153254">
                  <a:extLst>
                    <a:ext uri="{9D8B030D-6E8A-4147-A177-3AD203B41FA5}">
                      <a16:colId xmlns:a16="http://schemas.microsoft.com/office/drawing/2014/main" val="979960282"/>
                    </a:ext>
                  </a:extLst>
                </a:gridCol>
                <a:gridCol w="232886">
                  <a:extLst>
                    <a:ext uri="{9D8B030D-6E8A-4147-A177-3AD203B41FA5}">
                      <a16:colId xmlns:a16="http://schemas.microsoft.com/office/drawing/2014/main" val="3174092418"/>
                    </a:ext>
                  </a:extLst>
                </a:gridCol>
                <a:gridCol w="171283">
                  <a:extLst>
                    <a:ext uri="{9D8B030D-6E8A-4147-A177-3AD203B41FA5}">
                      <a16:colId xmlns:a16="http://schemas.microsoft.com/office/drawing/2014/main" val="1076870326"/>
                    </a:ext>
                  </a:extLst>
                </a:gridCol>
                <a:gridCol w="166776">
                  <a:extLst>
                    <a:ext uri="{9D8B030D-6E8A-4147-A177-3AD203B41FA5}">
                      <a16:colId xmlns:a16="http://schemas.microsoft.com/office/drawing/2014/main" val="4017175713"/>
                    </a:ext>
                  </a:extLst>
                </a:gridCol>
                <a:gridCol w="171283">
                  <a:extLst>
                    <a:ext uri="{9D8B030D-6E8A-4147-A177-3AD203B41FA5}">
                      <a16:colId xmlns:a16="http://schemas.microsoft.com/office/drawing/2014/main" val="1490430441"/>
                    </a:ext>
                  </a:extLst>
                </a:gridCol>
                <a:gridCol w="330547">
                  <a:extLst>
                    <a:ext uri="{9D8B030D-6E8A-4147-A177-3AD203B41FA5}">
                      <a16:colId xmlns:a16="http://schemas.microsoft.com/office/drawing/2014/main" val="328286721"/>
                    </a:ext>
                  </a:extLst>
                </a:gridCol>
                <a:gridCol w="375620">
                  <a:extLst>
                    <a:ext uri="{9D8B030D-6E8A-4147-A177-3AD203B41FA5}">
                      <a16:colId xmlns:a16="http://schemas.microsoft.com/office/drawing/2014/main" val="641755698"/>
                    </a:ext>
                  </a:extLst>
                </a:gridCol>
                <a:gridCol w="217860">
                  <a:extLst>
                    <a:ext uri="{9D8B030D-6E8A-4147-A177-3AD203B41FA5}">
                      <a16:colId xmlns:a16="http://schemas.microsoft.com/office/drawing/2014/main" val="2435872325"/>
                    </a:ext>
                  </a:extLst>
                </a:gridCol>
                <a:gridCol w="1787954">
                  <a:extLst>
                    <a:ext uri="{9D8B030D-6E8A-4147-A177-3AD203B41FA5}">
                      <a16:colId xmlns:a16="http://schemas.microsoft.com/office/drawing/2014/main" val="2072835823"/>
                    </a:ext>
                  </a:extLst>
                </a:gridCol>
              </a:tblGrid>
              <a:tr h="618772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SPİK Doküman No:    GA-SP-0001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686830"/>
                  </a:ext>
                </a:extLst>
              </a:tr>
              <a:tr h="1926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522041"/>
                  </a:ext>
                </a:extLst>
              </a:tr>
              <a:tr h="1926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342578"/>
                  </a:ext>
                </a:extLst>
              </a:tr>
              <a:tr h="540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584200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 Dahil Edildiği Projelerin Başarı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600194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Dahil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Edildiği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Projelerden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95479"/>
                  </a:ext>
                </a:extLst>
              </a:tr>
              <a:tr h="267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Derslerin Başarı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717443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Kullanıcı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Gastronomi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Mutfağından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 2019 yılı için %70 olarak belirlenmiştir.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532330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080744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Kapanma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Hızı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%50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080844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12385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953493"/>
                  </a:ext>
                </a:extLst>
              </a:tr>
              <a:tr h="47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4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16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6952" y="1001035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39966" y="586554"/>
            <a:ext cx="2703842" cy="46618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36692"/>
              </p:ext>
            </p:extLst>
          </p:nvPr>
        </p:nvGraphicFramePr>
        <p:xfrm>
          <a:off x="93785" y="1556792"/>
          <a:ext cx="9036500" cy="4799558"/>
        </p:xfrm>
        <a:graphic>
          <a:graphicData uri="http://schemas.openxmlformats.org/drawingml/2006/table">
            <a:tbl>
              <a:tblPr/>
              <a:tblGrid>
                <a:gridCol w="437193">
                  <a:extLst>
                    <a:ext uri="{9D8B030D-6E8A-4147-A177-3AD203B41FA5}">
                      <a16:colId xmlns:a16="http://schemas.microsoft.com/office/drawing/2014/main" val="2764852978"/>
                    </a:ext>
                  </a:extLst>
                </a:gridCol>
                <a:gridCol w="3104957">
                  <a:extLst>
                    <a:ext uri="{9D8B030D-6E8A-4147-A177-3AD203B41FA5}">
                      <a16:colId xmlns:a16="http://schemas.microsoft.com/office/drawing/2014/main" val="2494835934"/>
                    </a:ext>
                  </a:extLst>
                </a:gridCol>
                <a:gridCol w="606715">
                  <a:extLst>
                    <a:ext uri="{9D8B030D-6E8A-4147-A177-3AD203B41FA5}">
                      <a16:colId xmlns:a16="http://schemas.microsoft.com/office/drawing/2014/main" val="4118046903"/>
                    </a:ext>
                  </a:extLst>
                </a:gridCol>
                <a:gridCol w="651326">
                  <a:extLst>
                    <a:ext uri="{9D8B030D-6E8A-4147-A177-3AD203B41FA5}">
                      <a16:colId xmlns:a16="http://schemas.microsoft.com/office/drawing/2014/main" val="126837006"/>
                    </a:ext>
                  </a:extLst>
                </a:gridCol>
                <a:gridCol w="633483">
                  <a:extLst>
                    <a:ext uri="{9D8B030D-6E8A-4147-A177-3AD203B41FA5}">
                      <a16:colId xmlns:a16="http://schemas.microsoft.com/office/drawing/2014/main" val="2885929245"/>
                    </a:ext>
                  </a:extLst>
                </a:gridCol>
                <a:gridCol w="223058">
                  <a:extLst>
                    <a:ext uri="{9D8B030D-6E8A-4147-A177-3AD203B41FA5}">
                      <a16:colId xmlns:a16="http://schemas.microsoft.com/office/drawing/2014/main" val="3406219950"/>
                    </a:ext>
                  </a:extLst>
                </a:gridCol>
                <a:gridCol w="224842">
                  <a:extLst>
                    <a:ext uri="{9D8B030D-6E8A-4147-A177-3AD203B41FA5}">
                      <a16:colId xmlns:a16="http://schemas.microsoft.com/office/drawing/2014/main" val="785461882"/>
                    </a:ext>
                  </a:extLst>
                </a:gridCol>
                <a:gridCol w="182015">
                  <a:extLst>
                    <a:ext uri="{9D8B030D-6E8A-4147-A177-3AD203B41FA5}">
                      <a16:colId xmlns:a16="http://schemas.microsoft.com/office/drawing/2014/main" val="2699477255"/>
                    </a:ext>
                  </a:extLst>
                </a:gridCol>
                <a:gridCol w="224842">
                  <a:extLst>
                    <a:ext uri="{9D8B030D-6E8A-4147-A177-3AD203B41FA5}">
                      <a16:colId xmlns:a16="http://schemas.microsoft.com/office/drawing/2014/main" val="4292510446"/>
                    </a:ext>
                  </a:extLst>
                </a:gridCol>
                <a:gridCol w="223058">
                  <a:extLst>
                    <a:ext uri="{9D8B030D-6E8A-4147-A177-3AD203B41FA5}">
                      <a16:colId xmlns:a16="http://schemas.microsoft.com/office/drawing/2014/main" val="88172932"/>
                    </a:ext>
                  </a:extLst>
                </a:gridCol>
                <a:gridCol w="182015">
                  <a:extLst>
                    <a:ext uri="{9D8B030D-6E8A-4147-A177-3AD203B41FA5}">
                      <a16:colId xmlns:a16="http://schemas.microsoft.com/office/drawing/2014/main" val="267480070"/>
                    </a:ext>
                  </a:extLst>
                </a:gridCol>
                <a:gridCol w="182015">
                  <a:extLst>
                    <a:ext uri="{9D8B030D-6E8A-4147-A177-3AD203B41FA5}">
                      <a16:colId xmlns:a16="http://schemas.microsoft.com/office/drawing/2014/main" val="1652948018"/>
                    </a:ext>
                  </a:extLst>
                </a:gridCol>
                <a:gridCol w="182015">
                  <a:extLst>
                    <a:ext uri="{9D8B030D-6E8A-4147-A177-3AD203B41FA5}">
                      <a16:colId xmlns:a16="http://schemas.microsoft.com/office/drawing/2014/main" val="2350220716"/>
                    </a:ext>
                  </a:extLst>
                </a:gridCol>
                <a:gridCol w="276591">
                  <a:extLst>
                    <a:ext uri="{9D8B030D-6E8A-4147-A177-3AD203B41FA5}">
                      <a16:colId xmlns:a16="http://schemas.microsoft.com/office/drawing/2014/main" val="2345985663"/>
                    </a:ext>
                  </a:extLst>
                </a:gridCol>
                <a:gridCol w="312442">
                  <a:extLst>
                    <a:ext uri="{9D8B030D-6E8A-4147-A177-3AD203B41FA5}">
                      <a16:colId xmlns:a16="http://schemas.microsoft.com/office/drawing/2014/main" val="1902370727"/>
                    </a:ext>
                  </a:extLst>
                </a:gridCol>
                <a:gridCol w="89062">
                  <a:extLst>
                    <a:ext uri="{9D8B030D-6E8A-4147-A177-3AD203B41FA5}">
                      <a16:colId xmlns:a16="http://schemas.microsoft.com/office/drawing/2014/main" val="4122460551"/>
                    </a:ext>
                  </a:extLst>
                </a:gridCol>
                <a:gridCol w="126962">
                  <a:extLst>
                    <a:ext uri="{9D8B030D-6E8A-4147-A177-3AD203B41FA5}">
                      <a16:colId xmlns:a16="http://schemas.microsoft.com/office/drawing/2014/main" val="123600078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7704480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34134668"/>
                    </a:ext>
                  </a:extLst>
                </a:gridCol>
                <a:gridCol w="339098">
                  <a:extLst>
                    <a:ext uri="{9D8B030D-6E8A-4147-A177-3AD203B41FA5}">
                      <a16:colId xmlns:a16="http://schemas.microsoft.com/office/drawing/2014/main" val="1117197021"/>
                    </a:ext>
                  </a:extLst>
                </a:gridCol>
                <a:gridCol w="258747">
                  <a:extLst>
                    <a:ext uri="{9D8B030D-6E8A-4147-A177-3AD203B41FA5}">
                      <a16:colId xmlns:a16="http://schemas.microsoft.com/office/drawing/2014/main" val="1057132701"/>
                    </a:ext>
                  </a:extLst>
                </a:gridCol>
              </a:tblGrid>
              <a:tr h="762193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SPİK Doküman No:    GA-SP-0001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01336"/>
                  </a:ext>
                </a:extLst>
              </a:tr>
              <a:tr h="23732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847090"/>
                  </a:ext>
                </a:extLst>
              </a:tr>
              <a:tr h="23732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92606"/>
                  </a:ext>
                </a:extLst>
              </a:tr>
              <a:tr h="666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250553"/>
                  </a:ext>
                </a:extLst>
              </a:tr>
              <a:tr h="305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19070"/>
                  </a:ext>
                </a:extLst>
              </a:tr>
              <a:tr h="305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0507"/>
                  </a:ext>
                </a:extLst>
              </a:tr>
              <a:tr h="305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81117"/>
                  </a:ext>
                </a:extLst>
              </a:tr>
              <a:tr h="305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72276"/>
                  </a:ext>
                </a:extLst>
              </a:tr>
              <a:tr h="305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29194"/>
                  </a:ext>
                </a:extLst>
              </a:tr>
              <a:tr h="2373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Ağırlık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85318"/>
                  </a:ext>
                </a:extLst>
              </a:tr>
              <a:tr h="2373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974120"/>
                  </a:ext>
                </a:extLst>
              </a:tr>
              <a:tr h="2373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3832"/>
                  </a:ext>
                </a:extLst>
              </a:tr>
              <a:tr h="2373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19185"/>
                  </a:ext>
                </a:extLst>
              </a:tr>
              <a:tr h="418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1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38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842347"/>
              </p:ext>
            </p:extLst>
          </p:nvPr>
        </p:nvGraphicFramePr>
        <p:xfrm>
          <a:off x="179511" y="1064115"/>
          <a:ext cx="8784983" cy="5533237"/>
        </p:xfrm>
        <a:graphic>
          <a:graphicData uri="http://schemas.openxmlformats.org/drawingml/2006/table">
            <a:tbl>
              <a:tblPr/>
              <a:tblGrid>
                <a:gridCol w="3760308">
                  <a:extLst>
                    <a:ext uri="{9D8B030D-6E8A-4147-A177-3AD203B41FA5}">
                      <a16:colId xmlns:a16="http://schemas.microsoft.com/office/drawing/2014/main" val="2572730496"/>
                    </a:ext>
                  </a:extLst>
                </a:gridCol>
                <a:gridCol w="577845">
                  <a:extLst>
                    <a:ext uri="{9D8B030D-6E8A-4147-A177-3AD203B41FA5}">
                      <a16:colId xmlns:a16="http://schemas.microsoft.com/office/drawing/2014/main" val="3394702377"/>
                    </a:ext>
                  </a:extLst>
                </a:gridCol>
                <a:gridCol w="422603">
                  <a:extLst>
                    <a:ext uri="{9D8B030D-6E8A-4147-A177-3AD203B41FA5}">
                      <a16:colId xmlns:a16="http://schemas.microsoft.com/office/drawing/2014/main" val="1525093269"/>
                    </a:ext>
                  </a:extLst>
                </a:gridCol>
                <a:gridCol w="577845">
                  <a:extLst>
                    <a:ext uri="{9D8B030D-6E8A-4147-A177-3AD203B41FA5}">
                      <a16:colId xmlns:a16="http://schemas.microsoft.com/office/drawing/2014/main" val="1370544535"/>
                    </a:ext>
                  </a:extLst>
                </a:gridCol>
                <a:gridCol w="206989">
                  <a:extLst>
                    <a:ext uri="{9D8B030D-6E8A-4147-A177-3AD203B41FA5}">
                      <a16:colId xmlns:a16="http://schemas.microsoft.com/office/drawing/2014/main" val="190227196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79770108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94147292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828189143"/>
                    </a:ext>
                  </a:extLst>
                </a:gridCol>
                <a:gridCol w="98794">
                  <a:extLst>
                    <a:ext uri="{9D8B030D-6E8A-4147-A177-3AD203B41FA5}">
                      <a16:colId xmlns:a16="http://schemas.microsoft.com/office/drawing/2014/main" val="90571443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238102811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45461071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09419887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40208048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7432483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396787416"/>
                    </a:ext>
                  </a:extLst>
                </a:gridCol>
                <a:gridCol w="72446">
                  <a:extLst>
                    <a:ext uri="{9D8B030D-6E8A-4147-A177-3AD203B41FA5}">
                      <a16:colId xmlns:a16="http://schemas.microsoft.com/office/drawing/2014/main" val="225510064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68652565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901932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21135645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63132658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74608058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63313310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05335840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05157465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101193702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51974733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90305074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58887821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97601420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37978227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80715762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74522016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99637995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203046162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95106096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47890519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8066738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10288781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9421843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36693835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59172031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095003932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09899403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77226441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3948681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4039129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90103002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52208875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50336077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568995921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67688040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87525140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83122004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05314537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2672548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60953301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467591717"/>
                    </a:ext>
                  </a:extLst>
                </a:gridCol>
              </a:tblGrid>
              <a:tr h="232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313311"/>
                  </a:ext>
                </a:extLst>
              </a:tr>
              <a:tr h="212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22710"/>
                  </a:ext>
                </a:extLst>
              </a:tr>
              <a:tr h="1636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1.Öğrenci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43084"/>
                  </a:ext>
                </a:extLst>
              </a:tr>
              <a:tr h="165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43314"/>
                  </a:ext>
                </a:extLst>
              </a:tr>
              <a:tr h="1636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1.1. Öğrencilere Memnuniyet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52305"/>
                  </a:ext>
                </a:extLst>
              </a:tr>
              <a:tr h="165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9553"/>
                  </a:ext>
                </a:extLst>
              </a:tr>
              <a:tr h="1971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 Memnuniyet anketleri sonuçlarının değerlendirilmesi için bölüm toplantısı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641112"/>
                  </a:ext>
                </a:extLst>
              </a:tr>
              <a:tr h="3549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106180"/>
                  </a:ext>
                </a:extLst>
              </a:tr>
              <a:tr h="23663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 Anket Sonucu Çıkan Uygunsuzlıkların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072893"/>
                  </a:ext>
                </a:extLst>
              </a:tr>
              <a:tr h="256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565"/>
                  </a:ext>
                </a:extLst>
              </a:tr>
              <a:tr h="2957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 Öğrencilerle Yapılan Değerlendirme Toplantıları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Memnuniyet/ Şikayet Edilen Konu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49645"/>
                  </a:ext>
                </a:extLst>
              </a:tr>
              <a:tr h="345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96198"/>
                  </a:ext>
                </a:extLst>
              </a:tr>
              <a:tr h="2957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Değerlendirme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Sonuçlarının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değerlendirilmesi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düzenlenmesi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Fotğraf ve Toplantı Tutanağı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597899"/>
                  </a:ext>
                </a:extLst>
              </a:tr>
              <a:tr h="256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261871"/>
                  </a:ext>
                </a:extLst>
              </a:tr>
              <a:tr h="27607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 Staj Öncesi Oryantasyon Toplantıları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3591"/>
                  </a:ext>
                </a:extLst>
              </a:tr>
              <a:tr h="226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31431"/>
                  </a:ext>
                </a:extLst>
              </a:tr>
              <a:tr h="2464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1.7 Hazırlık Sınıfı Öğrencileriyle Toplantı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286990"/>
                  </a:ext>
                </a:extLst>
              </a:tr>
              <a:tr h="246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75589"/>
                  </a:ext>
                </a:extLst>
              </a:tr>
              <a:tr h="3155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1.8 Hazırlık Sınıflarına Eğitsel Etkinlikler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Katılım Sertifikaları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060608"/>
                  </a:ext>
                </a:extLst>
              </a:tr>
              <a:tr h="21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28862"/>
                  </a:ext>
                </a:extLst>
              </a:tr>
              <a:tr h="2464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1.9 Birinci Sınıflara Oryantasyon Toplantısı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50191"/>
                  </a:ext>
                </a:extLst>
              </a:tr>
              <a:tr h="246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16122"/>
                  </a:ext>
                </a:extLst>
              </a:tr>
            </a:tbl>
          </a:graphicData>
        </a:graphic>
      </p:graphicFrame>
      <p:pic>
        <p:nvPicPr>
          <p:cNvPr id="7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1" y="262389"/>
            <a:ext cx="2736304" cy="576064"/>
          </a:xfrm>
          <a:prstGeom prst="rect">
            <a:avLst/>
          </a:prstGeom>
        </p:spPr>
      </p:pic>
      <p:sp>
        <p:nvSpPr>
          <p:cNvPr id="8" name="Metin kutusu 4"/>
          <p:cNvSpPr txBox="1"/>
          <p:nvPr/>
        </p:nvSpPr>
        <p:spPr>
          <a:xfrm>
            <a:off x="2699792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407783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76074"/>
              </p:ext>
            </p:extLst>
          </p:nvPr>
        </p:nvGraphicFramePr>
        <p:xfrm>
          <a:off x="251520" y="1412776"/>
          <a:ext cx="8712982" cy="5046694"/>
        </p:xfrm>
        <a:graphic>
          <a:graphicData uri="http://schemas.openxmlformats.org/drawingml/2006/table">
            <a:tbl>
              <a:tblPr/>
              <a:tblGrid>
                <a:gridCol w="3729491">
                  <a:extLst>
                    <a:ext uri="{9D8B030D-6E8A-4147-A177-3AD203B41FA5}">
                      <a16:colId xmlns:a16="http://schemas.microsoft.com/office/drawing/2014/main" val="527709304"/>
                    </a:ext>
                  </a:extLst>
                </a:gridCol>
                <a:gridCol w="573109">
                  <a:extLst>
                    <a:ext uri="{9D8B030D-6E8A-4147-A177-3AD203B41FA5}">
                      <a16:colId xmlns:a16="http://schemas.microsoft.com/office/drawing/2014/main" val="3656049782"/>
                    </a:ext>
                  </a:extLst>
                </a:gridCol>
                <a:gridCol w="419139">
                  <a:extLst>
                    <a:ext uri="{9D8B030D-6E8A-4147-A177-3AD203B41FA5}">
                      <a16:colId xmlns:a16="http://schemas.microsoft.com/office/drawing/2014/main" val="253604213"/>
                    </a:ext>
                  </a:extLst>
                </a:gridCol>
                <a:gridCol w="573109">
                  <a:extLst>
                    <a:ext uri="{9D8B030D-6E8A-4147-A177-3AD203B41FA5}">
                      <a16:colId xmlns:a16="http://schemas.microsoft.com/office/drawing/2014/main" val="1370671597"/>
                    </a:ext>
                  </a:extLst>
                </a:gridCol>
                <a:gridCol w="205293">
                  <a:extLst>
                    <a:ext uri="{9D8B030D-6E8A-4147-A177-3AD203B41FA5}">
                      <a16:colId xmlns:a16="http://schemas.microsoft.com/office/drawing/2014/main" val="1354711470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20197061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75184945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02522973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46397553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50517528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4168769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69709201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32860510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20721856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596525447"/>
                    </a:ext>
                  </a:extLst>
                </a:gridCol>
                <a:gridCol w="71853">
                  <a:extLst>
                    <a:ext uri="{9D8B030D-6E8A-4147-A177-3AD203B41FA5}">
                      <a16:colId xmlns:a16="http://schemas.microsoft.com/office/drawing/2014/main" val="415517861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58635207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4643262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27429783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91956133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24420588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09495170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36079595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89545836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70445946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27817536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42492868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19891837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10537318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87250395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721418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30323548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54772768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518890980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51525650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36896817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32354529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4348980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45308781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11277382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61160604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60552633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792355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777087410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71325936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55090521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19581015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98651548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27299887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71622321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54438490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60718929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31276431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15540066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51532813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02788588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611834200"/>
                    </a:ext>
                  </a:extLst>
                </a:gridCol>
              </a:tblGrid>
              <a:tr h="192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78272"/>
                  </a:ext>
                </a:extLst>
              </a:tr>
              <a:tr h="1763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29979"/>
                  </a:ext>
                </a:extLst>
              </a:tr>
              <a:tr h="1355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1.10 Sınıf Temsilcileriyle Öğle Yemeği Buluşmaları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 KT- 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983664"/>
                  </a:ext>
                </a:extLst>
              </a:tr>
              <a:tr h="137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0384"/>
                  </a:ext>
                </a:extLst>
              </a:tr>
              <a:tr h="1355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 Gastronomi Kulübü Üyesi Öğrencilerle Değerlendirme Toplantıları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Kulübü Danışmanı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328739"/>
                  </a:ext>
                </a:extLst>
              </a:tr>
              <a:tr h="137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972519"/>
                  </a:ext>
                </a:extLst>
              </a:tr>
              <a:tr h="1632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1.12 Öğrenci Kulüpleriyle Eğitsel Etkinlikler Düzenlenmesi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Kulübü Danışmanı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Formu- 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350347"/>
                  </a:ext>
                </a:extLst>
              </a:tr>
              <a:tr h="293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829362"/>
                  </a:ext>
                </a:extLst>
              </a:tr>
              <a:tr h="19591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2.Dereceye Girilen Yarışma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05079"/>
                  </a:ext>
                </a:extLst>
              </a:tr>
              <a:tr h="212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65571"/>
                  </a:ext>
                </a:extLst>
              </a:tr>
              <a:tr h="2449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2.1 Ulusal ve Uluslararası Yarışmalara Katılımların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 Katılım Sertifikası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667356"/>
                  </a:ext>
                </a:extLst>
              </a:tr>
              <a:tr h="285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90535"/>
                  </a:ext>
                </a:extLst>
              </a:tr>
              <a:tr h="2449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 Araştırma Konuları ile İlgili seminerler düzenlemek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Faaliyet Yoklama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69372"/>
                  </a:ext>
                </a:extLst>
              </a:tr>
              <a:tr h="212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62083"/>
                  </a:ext>
                </a:extLst>
              </a:tr>
              <a:tr h="22857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3.Öğretim Elemanları Başına Düşen Başvurulan Proje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26347"/>
                  </a:ext>
                </a:extLst>
              </a:tr>
              <a:tr h="187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188435"/>
                  </a:ext>
                </a:extLst>
              </a:tr>
              <a:tr h="20408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 Proje Hazırlama Eğitimi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36840"/>
                  </a:ext>
                </a:extLst>
              </a:tr>
              <a:tr h="204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0281"/>
                  </a:ext>
                </a:extLst>
              </a:tr>
              <a:tr h="2612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başvurusu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olumlu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sonuçlanmış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Elemanları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/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leri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bilgilendirme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/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ları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33022"/>
                  </a:ext>
                </a:extLst>
              </a:tr>
              <a:tr h="179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08126"/>
                  </a:ext>
                </a:extLst>
              </a:tr>
              <a:tr h="20408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3.3 Periyodik proje bilgilendirme toplantıları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91719"/>
                  </a:ext>
                </a:extLst>
              </a:tr>
              <a:tr h="204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175702"/>
                  </a:ext>
                </a:extLst>
              </a:tr>
              <a:tr h="1795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 Alternatif Turizm Politikasının Geliştirilmesine Katkıda Bulunmak İçin İlgili Tüm Paydaşlarla Beraber Projeler Üretilmesi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721832"/>
                  </a:ext>
                </a:extLst>
              </a:tr>
              <a:tr h="204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23953"/>
                  </a:ext>
                </a:extLst>
              </a:tr>
            </a:tbl>
          </a:graphicData>
        </a:graphic>
      </p:graphicFrame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267744" y="29752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233681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63337"/>
              </p:ext>
            </p:extLst>
          </p:nvPr>
        </p:nvGraphicFramePr>
        <p:xfrm>
          <a:off x="179501" y="1124742"/>
          <a:ext cx="8784986" cy="5228525"/>
        </p:xfrm>
        <a:graphic>
          <a:graphicData uri="http://schemas.openxmlformats.org/drawingml/2006/table">
            <a:tbl>
              <a:tblPr/>
              <a:tblGrid>
                <a:gridCol w="3760310">
                  <a:extLst>
                    <a:ext uri="{9D8B030D-6E8A-4147-A177-3AD203B41FA5}">
                      <a16:colId xmlns:a16="http://schemas.microsoft.com/office/drawing/2014/main" val="3650136183"/>
                    </a:ext>
                  </a:extLst>
                </a:gridCol>
                <a:gridCol w="577845">
                  <a:extLst>
                    <a:ext uri="{9D8B030D-6E8A-4147-A177-3AD203B41FA5}">
                      <a16:colId xmlns:a16="http://schemas.microsoft.com/office/drawing/2014/main" val="1783760120"/>
                    </a:ext>
                  </a:extLst>
                </a:gridCol>
                <a:gridCol w="422603">
                  <a:extLst>
                    <a:ext uri="{9D8B030D-6E8A-4147-A177-3AD203B41FA5}">
                      <a16:colId xmlns:a16="http://schemas.microsoft.com/office/drawing/2014/main" val="2876010987"/>
                    </a:ext>
                  </a:extLst>
                </a:gridCol>
                <a:gridCol w="577845">
                  <a:extLst>
                    <a:ext uri="{9D8B030D-6E8A-4147-A177-3AD203B41FA5}">
                      <a16:colId xmlns:a16="http://schemas.microsoft.com/office/drawing/2014/main" val="2715708556"/>
                    </a:ext>
                  </a:extLst>
                </a:gridCol>
                <a:gridCol w="206989">
                  <a:extLst>
                    <a:ext uri="{9D8B030D-6E8A-4147-A177-3AD203B41FA5}">
                      <a16:colId xmlns:a16="http://schemas.microsoft.com/office/drawing/2014/main" val="155940052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02167243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94080045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37814195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89408324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15093540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43542304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17693506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54040514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5305629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954459254"/>
                    </a:ext>
                  </a:extLst>
                </a:gridCol>
                <a:gridCol w="72447">
                  <a:extLst>
                    <a:ext uri="{9D8B030D-6E8A-4147-A177-3AD203B41FA5}">
                      <a16:colId xmlns:a16="http://schemas.microsoft.com/office/drawing/2014/main" val="78197653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81808720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86633661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10127708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28115948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48930216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99410332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78762373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65908118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73592535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219262922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26924219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15098094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849179939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74425904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93454029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23721346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08235844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63850988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618329942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200422106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44457097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55423534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682962764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88000141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429139091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68418659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691986545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13941586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30204666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51023049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68989153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15013361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65249096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5873161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1246457007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021963758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749500611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640161360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3553857233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243428662"/>
                    </a:ext>
                  </a:extLst>
                </a:gridCol>
                <a:gridCol w="62097">
                  <a:extLst>
                    <a:ext uri="{9D8B030D-6E8A-4147-A177-3AD203B41FA5}">
                      <a16:colId xmlns:a16="http://schemas.microsoft.com/office/drawing/2014/main" val="2183857790"/>
                    </a:ext>
                  </a:extLst>
                </a:gridCol>
              </a:tblGrid>
              <a:tr h="218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019413"/>
                  </a:ext>
                </a:extLst>
              </a:tr>
              <a:tr h="200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1933"/>
                  </a:ext>
                </a:extLst>
              </a:tr>
              <a:tr h="153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4.Öğretim Elemanları Başına Düşen Endeksli Yayın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361"/>
                  </a:ext>
                </a:extLst>
              </a:tr>
              <a:tr h="155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102433"/>
                  </a:ext>
                </a:extLst>
              </a:tr>
              <a:tr h="153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4.1 Ulusal ve uluslararası destek programlarının bölüm içerisinde bilinirliğinin artırılması için bölüm içi bilgilendirme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213264"/>
                  </a:ext>
                </a:extLst>
              </a:tr>
              <a:tr h="228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345795"/>
                  </a:ext>
                </a:extLst>
              </a:tr>
              <a:tr h="1852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4.2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Belgesi, Kabul yazısı mail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21425"/>
                  </a:ext>
                </a:extLst>
              </a:tr>
              <a:tr h="333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509373"/>
                  </a:ext>
                </a:extLst>
              </a:tr>
              <a:tr h="2223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5.Öğretim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Elemanları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Başına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Düşen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Atıf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Sayısı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64910"/>
                  </a:ext>
                </a:extLst>
              </a:tr>
              <a:tr h="240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84962"/>
                  </a:ext>
                </a:extLst>
              </a:tr>
              <a:tr h="2779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 Daha fazla araştırma yapılması ve yayınların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Kabul Belgesi ve Yayınlar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70126"/>
                  </a:ext>
                </a:extLst>
              </a:tr>
              <a:tr h="324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229254"/>
                  </a:ext>
                </a:extLst>
              </a:tr>
              <a:tr h="2779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5.2 Yayın Seminleri Serisi (yayın öncesi geribildirim almak için bölüm içi seminerler + yayın sonrası paylaşım)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688344"/>
                  </a:ext>
                </a:extLst>
              </a:tr>
              <a:tr h="240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602570"/>
                  </a:ext>
                </a:extLst>
              </a:tr>
              <a:tr h="2594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5.3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352867"/>
                  </a:ext>
                </a:extLst>
              </a:tr>
              <a:tr h="213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04855"/>
                  </a:ext>
                </a:extLst>
              </a:tr>
              <a:tr h="23162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Patent - Bölüm için bir performans göstergesi değildir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47802"/>
                  </a:ext>
                </a:extLst>
              </a:tr>
              <a:tr h="231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96168"/>
                  </a:ext>
                </a:extLst>
              </a:tr>
              <a:tr h="29647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7.Öğretim Elemanları Başına Düşen Yürütülmekte Olan Araştırma Proje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491640"/>
                  </a:ext>
                </a:extLst>
              </a:tr>
              <a:tr h="203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94421"/>
                  </a:ext>
                </a:extLst>
              </a:tr>
              <a:tr h="23162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7.1Proje veren kurumlardan eğitim almak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İG-KT-EK-TK-FS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1342"/>
                  </a:ext>
                </a:extLst>
              </a:tr>
              <a:tr h="231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336956"/>
                  </a:ext>
                </a:extLst>
              </a:tr>
            </a:tbl>
          </a:graphicData>
        </a:graphic>
      </p:graphicFrame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6" name="Metin kutusu 4"/>
          <p:cNvSpPr txBox="1"/>
          <p:nvPr/>
        </p:nvSpPr>
        <p:spPr>
          <a:xfrm>
            <a:off x="2339752" y="29752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161213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453735"/>
              </p:ext>
            </p:extLst>
          </p:nvPr>
        </p:nvGraphicFramePr>
        <p:xfrm>
          <a:off x="251509" y="764704"/>
          <a:ext cx="8712978" cy="5272299"/>
        </p:xfrm>
        <a:graphic>
          <a:graphicData uri="http://schemas.openxmlformats.org/drawingml/2006/table">
            <a:tbl>
              <a:tblPr/>
              <a:tblGrid>
                <a:gridCol w="3729488">
                  <a:extLst>
                    <a:ext uri="{9D8B030D-6E8A-4147-A177-3AD203B41FA5}">
                      <a16:colId xmlns:a16="http://schemas.microsoft.com/office/drawing/2014/main" val="2377866003"/>
                    </a:ext>
                  </a:extLst>
                </a:gridCol>
                <a:gridCol w="573109">
                  <a:extLst>
                    <a:ext uri="{9D8B030D-6E8A-4147-A177-3AD203B41FA5}">
                      <a16:colId xmlns:a16="http://schemas.microsoft.com/office/drawing/2014/main" val="2194512041"/>
                    </a:ext>
                  </a:extLst>
                </a:gridCol>
                <a:gridCol w="419139">
                  <a:extLst>
                    <a:ext uri="{9D8B030D-6E8A-4147-A177-3AD203B41FA5}">
                      <a16:colId xmlns:a16="http://schemas.microsoft.com/office/drawing/2014/main" val="276641086"/>
                    </a:ext>
                  </a:extLst>
                </a:gridCol>
                <a:gridCol w="573109">
                  <a:extLst>
                    <a:ext uri="{9D8B030D-6E8A-4147-A177-3AD203B41FA5}">
                      <a16:colId xmlns:a16="http://schemas.microsoft.com/office/drawing/2014/main" val="1489058941"/>
                    </a:ext>
                  </a:extLst>
                </a:gridCol>
                <a:gridCol w="205292">
                  <a:extLst>
                    <a:ext uri="{9D8B030D-6E8A-4147-A177-3AD203B41FA5}">
                      <a16:colId xmlns:a16="http://schemas.microsoft.com/office/drawing/2014/main" val="194625976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37760965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48457784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12729775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41058065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75712561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89982410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2795225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91099211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93868465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569992525"/>
                    </a:ext>
                  </a:extLst>
                </a:gridCol>
                <a:gridCol w="71853">
                  <a:extLst>
                    <a:ext uri="{9D8B030D-6E8A-4147-A177-3AD203B41FA5}">
                      <a16:colId xmlns:a16="http://schemas.microsoft.com/office/drawing/2014/main" val="224113844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81892789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08008117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89216859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37896168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50032943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77604344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11562863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2382785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28102034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25787715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06046692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64074632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4378640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644978816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11415231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21213174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6719316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26351262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54243077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95503995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98412941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08663751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95203559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316495560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262434143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61660817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28146995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000766920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25045312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32155662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412505316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410533074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187453409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539337007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10265684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79615358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020237382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864896468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3941851701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2130440585"/>
                    </a:ext>
                  </a:extLst>
                </a:gridCol>
                <a:gridCol w="61588">
                  <a:extLst>
                    <a:ext uri="{9D8B030D-6E8A-4147-A177-3AD203B41FA5}">
                      <a16:colId xmlns:a16="http://schemas.microsoft.com/office/drawing/2014/main" val="1353587233"/>
                    </a:ext>
                  </a:extLst>
                </a:gridCol>
              </a:tblGrid>
              <a:tr h="188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       </a:t>
                      </a:r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Göstergesi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75170"/>
                  </a:ext>
                </a:extLst>
              </a:tr>
              <a:tr h="172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93792"/>
                  </a:ext>
                </a:extLst>
              </a:tr>
              <a:tr h="132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7.2 Proje yürütmekte olan Öğretim Elemanları/leri ile bilgilendirme toplantısı/ları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90225"/>
                  </a:ext>
                </a:extLst>
              </a:tr>
              <a:tr h="133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487695"/>
                  </a:ext>
                </a:extLst>
              </a:tr>
              <a:tr h="132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 Ortak projelerin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Başvurusu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401028"/>
                  </a:ext>
                </a:extLst>
              </a:tr>
              <a:tr h="133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43281"/>
                  </a:ext>
                </a:extLst>
              </a:tr>
              <a:tr h="15951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8.Öğretim Elemanları Başına Düşen Yayınlanmış Kitap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296527"/>
                  </a:ext>
                </a:extLst>
              </a:tr>
              <a:tr h="287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469433"/>
                  </a:ext>
                </a:extLst>
              </a:tr>
              <a:tr h="1914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8.1 Yayın Seminleri Serisi (yayın öncesi geribildirim almak için bölüm içi seminerler + yayın sonrası paylaşım)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10055"/>
                  </a:ext>
                </a:extLst>
              </a:tr>
              <a:tr h="207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28975"/>
                  </a:ext>
                </a:extLst>
              </a:tr>
              <a:tr h="2392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8.2 Kitap Projeleri olumlu sonuçlanmış Öğretim Elemanları/leri ile kitap yayınlama süreci hakkında bilgilendirme toplantısı/ları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68076"/>
                  </a:ext>
                </a:extLst>
              </a:tr>
              <a:tr h="279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2477"/>
                  </a:ext>
                </a:extLst>
              </a:tr>
              <a:tr h="2392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8.3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Ulusal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Uluslararası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Konferanslara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73383"/>
                  </a:ext>
                </a:extLst>
              </a:tr>
              <a:tr h="207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356490"/>
                  </a:ext>
                </a:extLst>
              </a:tr>
              <a:tr h="22332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Danışmanlık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700066"/>
                  </a:ext>
                </a:extLst>
              </a:tr>
              <a:tr h="183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77892"/>
                  </a:ext>
                </a:extLst>
              </a:tr>
              <a:tr h="1993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9.1.  Öğrencilerle Yapılan Değerlendirme Toplantıları (Danışmanlıkla ilgili görüşlerin de alınması)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Memnuniyet/ Şikayet Edilen Konu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844358"/>
                  </a:ext>
                </a:extLst>
              </a:tr>
              <a:tr h="199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60718"/>
                  </a:ext>
                </a:extLst>
              </a:tr>
              <a:tr h="25522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9.2 Öğrencilere Danışmanlık Memnuniyeti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494844"/>
                  </a:ext>
                </a:extLst>
              </a:tr>
              <a:tr h="175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28349"/>
                  </a:ext>
                </a:extLst>
              </a:tr>
              <a:tr h="1993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9.3 Memnuniyet anketleri sonuçlarının değerlendirilmesi için bölüm toplantısı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924836"/>
                  </a:ext>
                </a:extLst>
              </a:tr>
              <a:tr h="199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163146"/>
                  </a:ext>
                </a:extLst>
              </a:tr>
              <a:tr h="1754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9.4 Anket Sonucu Çıkan Uygunsuzlıkların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13175"/>
                  </a:ext>
                </a:extLst>
              </a:tr>
              <a:tr h="199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76021"/>
                  </a:ext>
                </a:extLst>
              </a:tr>
              <a:tr h="1914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9.5 Birinci Sınıflara Oryantasyon Toplantısı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797011"/>
                  </a:ext>
                </a:extLst>
              </a:tr>
              <a:tr h="207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1396"/>
                  </a:ext>
                </a:extLst>
              </a:tr>
            </a:tbl>
          </a:graphicData>
        </a:graphic>
      </p:graphicFrame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44624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83768" y="-2738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612895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00347"/>
              </p:ext>
            </p:extLst>
          </p:nvPr>
        </p:nvGraphicFramePr>
        <p:xfrm>
          <a:off x="457193" y="980728"/>
          <a:ext cx="8507294" cy="5273613"/>
        </p:xfrm>
        <a:graphic>
          <a:graphicData uri="http://schemas.openxmlformats.org/drawingml/2006/table">
            <a:tbl>
              <a:tblPr/>
              <a:tblGrid>
                <a:gridCol w="3641451">
                  <a:extLst>
                    <a:ext uri="{9D8B030D-6E8A-4147-A177-3AD203B41FA5}">
                      <a16:colId xmlns:a16="http://schemas.microsoft.com/office/drawing/2014/main" val="2170337668"/>
                    </a:ext>
                  </a:extLst>
                </a:gridCol>
                <a:gridCol w="559580">
                  <a:extLst>
                    <a:ext uri="{9D8B030D-6E8A-4147-A177-3AD203B41FA5}">
                      <a16:colId xmlns:a16="http://schemas.microsoft.com/office/drawing/2014/main" val="899937611"/>
                    </a:ext>
                  </a:extLst>
                </a:gridCol>
                <a:gridCol w="409245">
                  <a:extLst>
                    <a:ext uri="{9D8B030D-6E8A-4147-A177-3AD203B41FA5}">
                      <a16:colId xmlns:a16="http://schemas.microsoft.com/office/drawing/2014/main" val="3403545584"/>
                    </a:ext>
                  </a:extLst>
                </a:gridCol>
                <a:gridCol w="559580">
                  <a:extLst>
                    <a:ext uri="{9D8B030D-6E8A-4147-A177-3AD203B41FA5}">
                      <a16:colId xmlns:a16="http://schemas.microsoft.com/office/drawing/2014/main" val="34960829"/>
                    </a:ext>
                  </a:extLst>
                </a:gridCol>
                <a:gridCol w="200447">
                  <a:extLst>
                    <a:ext uri="{9D8B030D-6E8A-4147-A177-3AD203B41FA5}">
                      <a16:colId xmlns:a16="http://schemas.microsoft.com/office/drawing/2014/main" val="423206066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67408847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09457545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90224045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96345885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84015133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32010364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1757085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51439487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44048120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490278402"/>
                    </a:ext>
                  </a:extLst>
                </a:gridCol>
                <a:gridCol w="70157">
                  <a:extLst>
                    <a:ext uri="{9D8B030D-6E8A-4147-A177-3AD203B41FA5}">
                      <a16:colId xmlns:a16="http://schemas.microsoft.com/office/drawing/2014/main" val="259827736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44366285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15464869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62998915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18791209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893451390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62443129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92027324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44354364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96258459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38018665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73877621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1221263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75713191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02935074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66577286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03023028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79247492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79873571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29778519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417254490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60841196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06980149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10321254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55512865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67836743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91986366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74165588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28676988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27695349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00668350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18584087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84748359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87022297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19880137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8293760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284802610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74159194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00437870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326031320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0022367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979595769"/>
                    </a:ext>
                  </a:extLst>
                </a:gridCol>
              </a:tblGrid>
              <a:tr h="157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747411"/>
                  </a:ext>
                </a:extLst>
              </a:tr>
              <a:tr h="144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416"/>
                  </a:ext>
                </a:extLst>
              </a:tr>
              <a:tr h="2569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ÖÜBD TOPLAM (Ulusal, Uluslararası, Hakemli,  Hakemsiz, Bildiri) </a:t>
                      </a:r>
                      <a:b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YAYIN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6804"/>
                  </a:ext>
                </a:extLst>
              </a:tr>
              <a:tr h="1124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10.1 Öğretim Elemanının Yayın Yapması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Yayınevine Gönderilen email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304583"/>
                  </a:ext>
                </a:extLst>
              </a:tr>
              <a:tr h="111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92448"/>
                  </a:ext>
                </a:extLst>
              </a:tr>
              <a:tr h="1124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10.2 Ulusal ve Uluslararası Konferanslara Katılım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26235"/>
                  </a:ext>
                </a:extLst>
              </a:tr>
              <a:tr h="133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08511"/>
                  </a:ext>
                </a:extLst>
              </a:tr>
              <a:tr h="2408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11.Öğretim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Elemanları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Başına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Düşen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Kitap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Bölümü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Sayısı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630917"/>
                  </a:ext>
                </a:extLst>
              </a:tr>
              <a:tr h="160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30373"/>
                  </a:ext>
                </a:extLst>
              </a:tr>
              <a:tr h="1739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Ortak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Yayınların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yapılması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Yayınevine gönderilen email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43615"/>
                  </a:ext>
                </a:extLst>
              </a:tr>
              <a:tr h="2007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792591"/>
                  </a:ext>
                </a:extLst>
              </a:tr>
              <a:tr h="2341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11.2 Yayın Seminleri Serisi (yayın öncesi geribildirim almak için bölüm içi seminerler + yayın sonrası paylaşım)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Yoklama Formu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932661"/>
                  </a:ext>
                </a:extLst>
              </a:tr>
              <a:tr h="2007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676332"/>
                  </a:ext>
                </a:extLst>
              </a:tr>
              <a:tr h="1739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11.3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Ulusal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Uluslararası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Konferanslara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Konferans Katılım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26992"/>
                  </a:ext>
                </a:extLst>
              </a:tr>
              <a:tr h="187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20556"/>
                  </a:ext>
                </a:extLst>
              </a:tr>
              <a:tr h="1538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Sonucu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Gerçekleşme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42705"/>
                  </a:ext>
                </a:extLst>
              </a:tr>
              <a:tr h="167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36888"/>
                  </a:ext>
                </a:extLst>
              </a:tr>
              <a:tr h="1672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12.1 Hedeflenen aksiyonların gerçekleşme oranının ölçülmesi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Rapor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41871"/>
                  </a:ext>
                </a:extLst>
              </a:tr>
              <a:tr h="2141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346095"/>
                  </a:ext>
                </a:extLst>
              </a:tr>
              <a:tr h="1472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 Gerçekleşen Katılımcı Sayısı/Planlanan Katılımcı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22269"/>
                  </a:ext>
                </a:extLst>
              </a:tr>
              <a:tr h="167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254855"/>
                  </a:ext>
                </a:extLst>
              </a:tr>
              <a:tr h="1672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13.1 Etkinliklere Katılım Sağlanması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 Belgesi, fotoğraflar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322976"/>
                  </a:ext>
                </a:extLst>
              </a:tr>
              <a:tr h="14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9594"/>
                  </a:ext>
                </a:extLst>
              </a:tr>
              <a:tr h="1672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 Öğrenci Memnuniyet Oranı (Etkinliklerden)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87899"/>
                  </a:ext>
                </a:extLst>
              </a:tr>
              <a:tr h="160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51712"/>
                  </a:ext>
                </a:extLst>
              </a:tr>
              <a:tr h="1739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14.1 Öğrencilere etkinlik memnuniyet anketinin yapılması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731635"/>
                  </a:ext>
                </a:extLst>
              </a:tr>
              <a:tr h="180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063727"/>
                  </a:ext>
                </a:extLst>
              </a:tr>
              <a:tr h="1405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14.2 Anket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16143"/>
                  </a:ext>
                </a:extLst>
              </a:tr>
              <a:tr h="14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708198"/>
                  </a:ext>
                </a:extLst>
              </a:tr>
            </a:tbl>
          </a:graphicData>
        </a:graphic>
      </p:graphicFrame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D1C6204B-1E10-4B84-A273-53EE69B0407F}"/>
              </a:ext>
            </a:extLst>
          </p:cNvPr>
          <p:cNvSpPr txBox="1"/>
          <p:nvPr/>
        </p:nvSpPr>
        <p:spPr>
          <a:xfrm>
            <a:off x="2555776" y="2833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2953192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64434"/>
              </p:ext>
            </p:extLst>
          </p:nvPr>
        </p:nvGraphicFramePr>
        <p:xfrm>
          <a:off x="318352" y="1044578"/>
          <a:ext cx="8507296" cy="5188704"/>
        </p:xfrm>
        <a:graphic>
          <a:graphicData uri="http://schemas.openxmlformats.org/drawingml/2006/table">
            <a:tbl>
              <a:tblPr/>
              <a:tblGrid>
                <a:gridCol w="3641451">
                  <a:extLst>
                    <a:ext uri="{9D8B030D-6E8A-4147-A177-3AD203B41FA5}">
                      <a16:colId xmlns:a16="http://schemas.microsoft.com/office/drawing/2014/main" val="1219474446"/>
                    </a:ext>
                  </a:extLst>
                </a:gridCol>
                <a:gridCol w="559581">
                  <a:extLst>
                    <a:ext uri="{9D8B030D-6E8A-4147-A177-3AD203B41FA5}">
                      <a16:colId xmlns:a16="http://schemas.microsoft.com/office/drawing/2014/main" val="1103018347"/>
                    </a:ext>
                  </a:extLst>
                </a:gridCol>
                <a:gridCol w="409245">
                  <a:extLst>
                    <a:ext uri="{9D8B030D-6E8A-4147-A177-3AD203B41FA5}">
                      <a16:colId xmlns:a16="http://schemas.microsoft.com/office/drawing/2014/main" val="1202653683"/>
                    </a:ext>
                  </a:extLst>
                </a:gridCol>
                <a:gridCol w="559581">
                  <a:extLst>
                    <a:ext uri="{9D8B030D-6E8A-4147-A177-3AD203B41FA5}">
                      <a16:colId xmlns:a16="http://schemas.microsoft.com/office/drawing/2014/main" val="2133909627"/>
                    </a:ext>
                  </a:extLst>
                </a:gridCol>
                <a:gridCol w="200447">
                  <a:extLst>
                    <a:ext uri="{9D8B030D-6E8A-4147-A177-3AD203B41FA5}">
                      <a16:colId xmlns:a16="http://schemas.microsoft.com/office/drawing/2014/main" val="166032272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57316335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17051484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20688961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70297830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92252845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98449059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84718096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19172925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46805016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185852350"/>
                    </a:ext>
                  </a:extLst>
                </a:gridCol>
                <a:gridCol w="70157">
                  <a:extLst>
                    <a:ext uri="{9D8B030D-6E8A-4147-A177-3AD203B41FA5}">
                      <a16:colId xmlns:a16="http://schemas.microsoft.com/office/drawing/2014/main" val="386502776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0743068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54950342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05464471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00267314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45260949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00056099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14494646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9020310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99496113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42838780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30076577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49643480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64875420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9889424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2405295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16571946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81985780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48290604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87416667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58941828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28423667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571298729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57287816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72512252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55386345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31089588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317300608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93562184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68352461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0089909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14909869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87117001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568927212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029996085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3972705693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869604101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099513537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149180279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400462935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2743275194"/>
                    </a:ext>
                  </a:extLst>
                </a:gridCol>
                <a:gridCol w="60134">
                  <a:extLst>
                    <a:ext uri="{9D8B030D-6E8A-4147-A177-3AD203B41FA5}">
                      <a16:colId xmlns:a16="http://schemas.microsoft.com/office/drawing/2014/main" val="949355258"/>
                    </a:ext>
                  </a:extLst>
                </a:gridCol>
              </a:tblGrid>
              <a:tr h="15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46539"/>
                  </a:ext>
                </a:extLst>
              </a:tr>
              <a:tr h="1397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991338"/>
                  </a:ext>
                </a:extLst>
              </a:tr>
              <a:tr h="2483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 Mezun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3697"/>
                  </a:ext>
                </a:extLst>
              </a:tr>
              <a:tr h="108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70398"/>
                  </a:ext>
                </a:extLst>
              </a:tr>
              <a:tr h="1073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 Mezun memnuniyet oranının ölçülmesi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 Memnuniyet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202883"/>
                  </a:ext>
                </a:extLst>
              </a:tr>
              <a:tr h="159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983954"/>
                  </a:ext>
                </a:extLst>
              </a:tr>
              <a:tr h="1293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15.2  Sonuçların analizi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08900"/>
                  </a:ext>
                </a:extLst>
              </a:tr>
              <a:tr h="232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36137"/>
                  </a:ext>
                </a:extLst>
              </a:tr>
              <a:tr h="1552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15.3 Memnun olunmayan akademik konuların bölüm kurulu toplantılarında görüşülmesi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25358"/>
                  </a:ext>
                </a:extLst>
              </a:tr>
              <a:tr h="168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54419"/>
                  </a:ext>
                </a:extLst>
              </a:tr>
              <a:tr h="19403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15.4 Memnun olunmayan konularda düzeltici faaliyetler uygulanması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Düzelitici Faaliyet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2844"/>
                  </a:ext>
                </a:extLst>
              </a:tr>
              <a:tr h="226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745331"/>
                  </a:ext>
                </a:extLst>
              </a:tr>
              <a:tr h="1940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 İşveren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89725"/>
                  </a:ext>
                </a:extLst>
              </a:tr>
              <a:tr h="168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76692"/>
                  </a:ext>
                </a:extLst>
              </a:tr>
              <a:tr h="1810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16.1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İşveren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oranının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ölçülmesi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Mezun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93846"/>
                  </a:ext>
                </a:extLst>
              </a:tr>
              <a:tr h="148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45513"/>
                  </a:ext>
                </a:extLst>
              </a:tr>
              <a:tr h="1616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16.2  Sonuçların analizi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43343"/>
                  </a:ext>
                </a:extLst>
              </a:tr>
              <a:tr h="16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7094"/>
                  </a:ext>
                </a:extLst>
              </a:tr>
              <a:tr h="2069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16.3 Memnun olunmayan konuların bölüm kurulu toplantılarında görüşülmesi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019433"/>
                  </a:ext>
                </a:extLst>
              </a:tr>
              <a:tr h="142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934107"/>
                  </a:ext>
                </a:extLst>
              </a:tr>
              <a:tr h="1616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16.4 Memnun olunmayan konularda düzeltici faaliyetler uygulanması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 Başkanı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Düzelitici Faaliyet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564055"/>
                  </a:ext>
                </a:extLst>
              </a:tr>
              <a:tr h="16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339710"/>
                  </a:ext>
                </a:extLst>
              </a:tr>
              <a:tr h="1422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 Ortak Yayın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134950"/>
                  </a:ext>
                </a:extLst>
              </a:tr>
              <a:tr h="16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92318"/>
                  </a:ext>
                </a:extLst>
              </a:tr>
              <a:tr h="1552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 Akademisyenlerin ortak bilimsel çalışma ve yayın yapması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Kabul Belgesi ve Yayınlar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81021"/>
                  </a:ext>
                </a:extLst>
              </a:tr>
              <a:tr h="168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75038"/>
                  </a:ext>
                </a:extLst>
              </a:tr>
              <a:tr h="1746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 Üniversitelerle Yapılan Ortak Proje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45460"/>
                  </a:ext>
                </a:extLst>
              </a:tr>
              <a:tr h="135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30373"/>
                  </a:ext>
                </a:extLst>
              </a:tr>
              <a:tr h="13582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18.1 Üniversitelerle AR-GE ve yayın ortaklığının yapılması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KT-İG-EK-FS-TK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Dökümanları ve Yayılar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77179"/>
                  </a:ext>
                </a:extLst>
              </a:tr>
              <a:tr h="135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85271"/>
                  </a:ext>
                </a:extLst>
              </a:tr>
            </a:tbl>
          </a:graphicData>
        </a:graphic>
      </p:graphicFrame>
      <p:pic>
        <p:nvPicPr>
          <p:cNvPr id="4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411760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4096837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05246"/>
              </p:ext>
            </p:extLst>
          </p:nvPr>
        </p:nvGraphicFramePr>
        <p:xfrm>
          <a:off x="323528" y="1052738"/>
          <a:ext cx="8640969" cy="5121153"/>
        </p:xfrm>
        <a:graphic>
          <a:graphicData uri="http://schemas.openxmlformats.org/drawingml/2006/table">
            <a:tbl>
              <a:tblPr/>
              <a:tblGrid>
                <a:gridCol w="3698665">
                  <a:extLst>
                    <a:ext uri="{9D8B030D-6E8A-4147-A177-3AD203B41FA5}">
                      <a16:colId xmlns:a16="http://schemas.microsoft.com/office/drawing/2014/main" val="2610318042"/>
                    </a:ext>
                  </a:extLst>
                </a:gridCol>
                <a:gridCol w="568372">
                  <a:extLst>
                    <a:ext uri="{9D8B030D-6E8A-4147-A177-3AD203B41FA5}">
                      <a16:colId xmlns:a16="http://schemas.microsoft.com/office/drawing/2014/main" val="2417162668"/>
                    </a:ext>
                  </a:extLst>
                </a:gridCol>
                <a:gridCol w="415675">
                  <a:extLst>
                    <a:ext uri="{9D8B030D-6E8A-4147-A177-3AD203B41FA5}">
                      <a16:colId xmlns:a16="http://schemas.microsoft.com/office/drawing/2014/main" val="3494535421"/>
                    </a:ext>
                  </a:extLst>
                </a:gridCol>
                <a:gridCol w="568372">
                  <a:extLst>
                    <a:ext uri="{9D8B030D-6E8A-4147-A177-3AD203B41FA5}">
                      <a16:colId xmlns:a16="http://schemas.microsoft.com/office/drawing/2014/main" val="2832596371"/>
                    </a:ext>
                  </a:extLst>
                </a:gridCol>
                <a:gridCol w="203597">
                  <a:extLst>
                    <a:ext uri="{9D8B030D-6E8A-4147-A177-3AD203B41FA5}">
                      <a16:colId xmlns:a16="http://schemas.microsoft.com/office/drawing/2014/main" val="399125980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819801382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039458100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251395992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60595577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408923303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5528365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695512811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024319671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94819870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319942838"/>
                    </a:ext>
                  </a:extLst>
                </a:gridCol>
                <a:gridCol w="71259">
                  <a:extLst>
                    <a:ext uri="{9D8B030D-6E8A-4147-A177-3AD203B41FA5}">
                      <a16:colId xmlns:a16="http://schemas.microsoft.com/office/drawing/2014/main" val="263461657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27272338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981605421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82334187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447604934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661264608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228034158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005234914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610929506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737543036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952367200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563695561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468976691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7245693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901112401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463294117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065187413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420962938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54352564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152493837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775728566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969781040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364698454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05488461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21793702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595906384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74396772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506481516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58476252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60560605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7596090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065952790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474163669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87631671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241398628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363154487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04267587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037296775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3959633823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2729412862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742146517"/>
                    </a:ext>
                  </a:extLst>
                </a:gridCol>
                <a:gridCol w="61079">
                  <a:extLst>
                    <a:ext uri="{9D8B030D-6E8A-4147-A177-3AD203B41FA5}">
                      <a16:colId xmlns:a16="http://schemas.microsoft.com/office/drawing/2014/main" val="1088362596"/>
                    </a:ext>
                  </a:extLst>
                </a:gridCol>
              </a:tblGrid>
              <a:tr h="222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785387"/>
                  </a:ext>
                </a:extLst>
              </a:tr>
              <a:tr h="203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4436" marR="4436" marT="4436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00741"/>
                  </a:ext>
                </a:extLst>
              </a:tr>
              <a:tr h="36131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 Öğrencilerin Dahil Edildiği Projelerin Başarı Oranı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2251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264776"/>
                  </a:ext>
                </a:extLst>
              </a:tr>
              <a:tr h="1626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19.1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Öğrencilerin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projelere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dahil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edilmesi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düzenlenemesi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İG-KT-TK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ve Toplantı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Tutanakları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23335"/>
                  </a:ext>
                </a:extLst>
              </a:tr>
              <a:tr h="178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6510"/>
                  </a:ext>
                </a:extLst>
              </a:tr>
              <a:tr h="18818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19.2 .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Başarı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oranlarının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değerlendirilmesi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düzenlenmesi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Dekanlık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İG-KT-TK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Tutanakları</a:t>
                      </a:r>
                    </a:p>
                  </a:txBody>
                  <a:tcPr marL="4436" marR="4436" marT="44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601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979290"/>
                  </a:ext>
                </a:extLst>
              </a:tr>
              <a:tr h="2258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 Öğrencilerin Dahil Edildiği Projelerden Memnuniyet Oranı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70526"/>
                  </a:ext>
                </a:extLst>
              </a:tr>
              <a:tr h="41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436" marR="4436" marT="44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05527"/>
                  </a:ext>
                </a:extLst>
              </a:tr>
              <a:tr h="2822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20.1 Projelere dahil edilen öğrencilere memnuniyet anketinin yapılması</a:t>
                      </a:r>
                    </a:p>
                  </a:txBody>
                  <a:tcPr marL="4436" marR="4436" marT="44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5898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26827"/>
                  </a:ext>
                </a:extLst>
              </a:tr>
              <a:tr h="2822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20.2 Memnun olunmayan konuların bölüm kurulu toplantılarında görüşülmesi</a:t>
                      </a:r>
                    </a:p>
                  </a:txBody>
                  <a:tcPr marL="4436" marR="4436" marT="44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 Tutanağı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6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18545"/>
                  </a:ext>
                </a:extLst>
              </a:tr>
              <a:tr h="263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 Online Derslerin Başarı Oranı Bölüm için bir performans göstergesi değildir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xxxxxx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xxxxxx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xxxxxx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71104"/>
                  </a:ext>
                </a:extLst>
              </a:tr>
              <a:tr h="2164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 Kullanıcı Memnuniyet Oranı (Gastronomi Eğitim Mutfağından)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1319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934212"/>
                  </a:ext>
                </a:extLst>
              </a:tr>
              <a:tr h="23523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22.1 Öğrencilere konu ile ilgili memnuniyet anketinin yapılması </a:t>
                      </a:r>
                    </a:p>
                  </a:txBody>
                  <a:tcPr marL="4436" marR="4436" marT="44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Analizi Raporu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77634"/>
                  </a:ext>
                </a:extLst>
              </a:tr>
              <a:tr h="34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238429"/>
                  </a:ext>
                </a:extLst>
              </a:tr>
              <a:tr h="20700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22.2 Memnun olunmayan konuların bölüm kurulu toplantılarında görüşülmesi</a:t>
                      </a:r>
                    </a:p>
                  </a:txBody>
                  <a:tcPr marL="4436" marR="4436" marT="44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Öğretim Elemanları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 Planı</a:t>
                      </a:r>
                    </a:p>
                  </a:txBody>
                  <a:tcPr marL="4436" marR="4436" marT="44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48672"/>
                  </a:ext>
                </a:extLst>
              </a:tr>
              <a:tr h="2352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436" marR="4436" marT="44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88439"/>
                  </a:ext>
                </a:extLst>
              </a:tr>
            </a:tbl>
          </a:graphicData>
        </a:graphic>
      </p:graphicFrame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6" name="Metin kutusu 4"/>
          <p:cNvSpPr txBox="1"/>
          <p:nvPr/>
        </p:nvSpPr>
        <p:spPr>
          <a:xfrm>
            <a:off x="2843808" y="35361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132264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950168"/>
              </p:ext>
            </p:extLst>
          </p:nvPr>
        </p:nvGraphicFramePr>
        <p:xfrm>
          <a:off x="323528" y="385930"/>
          <a:ext cx="8640960" cy="595483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6737020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1903940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364185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Güçlü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Yön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G1- % 100 İngilizce eğitim verilmesi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/>
                        <a:t>Güçlü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smtClean="0">
                          <a:effectLst/>
                        </a:rPr>
                        <a:t>G2- İkinci yabancı dil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G3- </a:t>
                      </a:r>
                      <a:r>
                        <a:rPr lang="en-US" sz="1400" u="none" strike="noStrike" dirty="0" err="1">
                          <a:effectLst/>
                        </a:rPr>
                        <a:t>Güncel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sektörün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ihtiyaçlarına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uygun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müfredat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G4- </a:t>
                      </a:r>
                      <a:r>
                        <a:rPr lang="en-US" sz="1400" u="none" strike="noStrike" dirty="0" err="1">
                          <a:effectLst/>
                        </a:rPr>
                        <a:t>Güçlü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sektörel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ilşkiler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G5- </a:t>
                      </a:r>
                      <a:r>
                        <a:rPr lang="en-US" sz="1400" u="none" strike="noStrike" dirty="0" err="1">
                          <a:effectLst/>
                        </a:rPr>
                        <a:t>Kalifiye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akademik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312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G6- Kalifiye idari kadro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9323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G7- Yeniliğe açık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12241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G8- Proje yapabilme kabiliyeti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318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G9- Öğrenci odaklı olunması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88887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G10- Yabancı öğrenci potansiyeli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2273"/>
                  </a:ext>
                </a:extLst>
              </a:tr>
              <a:tr h="426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G11- Yüksek motivasyonlu, vizyon sahibi güçlü bir lideri olması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7158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G12- Öğrenci akademisyen ilişkisinin güçlü olması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72998"/>
                  </a:ext>
                </a:extLst>
              </a:tr>
              <a:tr h="426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G13- Yeni kurulduğu için dinamik bir çalışma sisteminin bulunması, bürokrasinin az olması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18513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G14-Gastronomi </a:t>
                      </a:r>
                      <a:r>
                        <a:rPr lang="en-US" sz="1400" u="none" strike="noStrike" dirty="0" err="1">
                          <a:effectLst/>
                        </a:rPr>
                        <a:t>kulübünün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etkin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/>
                        <a:t>Hala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Güçlü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Yön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72413"/>
                  </a:ext>
                </a:extLst>
              </a:tr>
              <a:tr h="3641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5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36357"/>
              </p:ext>
            </p:extLst>
          </p:nvPr>
        </p:nvGraphicFramePr>
        <p:xfrm>
          <a:off x="208466" y="908720"/>
          <a:ext cx="8756013" cy="5690087"/>
        </p:xfrm>
        <a:graphic>
          <a:graphicData uri="http://schemas.openxmlformats.org/drawingml/2006/table">
            <a:tbl>
              <a:tblPr/>
              <a:tblGrid>
                <a:gridCol w="3747915">
                  <a:extLst>
                    <a:ext uri="{9D8B030D-6E8A-4147-A177-3AD203B41FA5}">
                      <a16:colId xmlns:a16="http://schemas.microsoft.com/office/drawing/2014/main" val="2670547389"/>
                    </a:ext>
                  </a:extLst>
                </a:gridCol>
                <a:gridCol w="575940">
                  <a:extLst>
                    <a:ext uri="{9D8B030D-6E8A-4147-A177-3AD203B41FA5}">
                      <a16:colId xmlns:a16="http://schemas.microsoft.com/office/drawing/2014/main" val="1427774340"/>
                    </a:ext>
                  </a:extLst>
                </a:gridCol>
                <a:gridCol w="421210">
                  <a:extLst>
                    <a:ext uri="{9D8B030D-6E8A-4147-A177-3AD203B41FA5}">
                      <a16:colId xmlns:a16="http://schemas.microsoft.com/office/drawing/2014/main" val="2059655226"/>
                    </a:ext>
                  </a:extLst>
                </a:gridCol>
                <a:gridCol w="575940">
                  <a:extLst>
                    <a:ext uri="{9D8B030D-6E8A-4147-A177-3AD203B41FA5}">
                      <a16:colId xmlns:a16="http://schemas.microsoft.com/office/drawing/2014/main" val="968146921"/>
                    </a:ext>
                  </a:extLst>
                </a:gridCol>
                <a:gridCol w="206308">
                  <a:extLst>
                    <a:ext uri="{9D8B030D-6E8A-4147-A177-3AD203B41FA5}">
                      <a16:colId xmlns:a16="http://schemas.microsoft.com/office/drawing/2014/main" val="109684328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543617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7405702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4616360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21550947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74007119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99008781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51587722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96562496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61983389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16853827"/>
                    </a:ext>
                  </a:extLst>
                </a:gridCol>
                <a:gridCol w="72208">
                  <a:extLst>
                    <a:ext uri="{9D8B030D-6E8A-4147-A177-3AD203B41FA5}">
                      <a16:colId xmlns:a16="http://schemas.microsoft.com/office/drawing/2014/main" val="342114368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64282488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0227709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05208248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41075551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38804516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43741328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54175850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27020355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70135253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02196440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32919525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74588477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55090508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84073850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64775909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24668190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62102463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74170682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23343498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02749283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77343782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88913945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76948716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9962593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92362737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07788790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43874640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24318445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57654983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96161909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1857414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04186560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36149105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2275675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85872257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71845905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4597377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7360505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88172276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97764201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033910482"/>
                    </a:ext>
                  </a:extLst>
                </a:gridCol>
              </a:tblGrid>
              <a:tr h="138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       </a:t>
                      </a:r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Göstergesi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199068"/>
                  </a:ext>
                </a:extLst>
              </a:tr>
              <a:tr h="124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4209" marR="4209" marT="420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59475"/>
                  </a:ext>
                </a:extLst>
              </a:tr>
              <a:tr h="1050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23.Major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Sayısı-27.KYS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Denetim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Puanı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806935"/>
                  </a:ext>
                </a:extLst>
              </a:tr>
              <a:tr h="106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637520"/>
                  </a:ext>
                </a:extLst>
              </a:tr>
              <a:tr h="1050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23.1.-27.1.İç denetimler öncesi yapılan işlerin denetim check listeleri ile kıyaslanması ve kıyaslama sonucu var olan uygunsuzlukların giderilmesi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77270"/>
                  </a:ext>
                </a:extLst>
              </a:tr>
              <a:tr h="106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296581"/>
                  </a:ext>
                </a:extLst>
              </a:tr>
              <a:tr h="1155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23.2.-27.2.KYS gerekliliği olan işlerin düzenli takibi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78560"/>
                  </a:ext>
                </a:extLst>
              </a:tr>
              <a:tr h="62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217906"/>
                  </a:ext>
                </a:extLst>
              </a:tr>
              <a:tr h="1387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27.3.İç denetim sonucu çıkan uygunsuzlukların giderilmesi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181844"/>
                  </a:ext>
                </a:extLst>
              </a:tr>
              <a:tr h="43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37591"/>
                  </a:ext>
                </a:extLst>
              </a:tr>
              <a:tr h="1733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24.Düzeltici Faaliyet Kapanma Hızı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056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783439"/>
                  </a:ext>
                </a:extLst>
              </a:tr>
              <a:tr h="1733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24.1.Açılan düzeltici faaliyetlerin kök nedenlerin tespiti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437609"/>
                  </a:ext>
                </a:extLst>
              </a:tr>
              <a:tr h="818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26817"/>
                  </a:ext>
                </a:extLst>
              </a:tr>
              <a:tr h="1618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24.2.Aksiyonların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geliştirilmesi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uygunsuzlukların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giderilmesi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Formları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523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720909"/>
                  </a:ext>
                </a:extLst>
              </a:tr>
              <a:tr h="1444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25.Risk Azaltma Oranı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1221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62166"/>
                  </a:ext>
                </a:extLst>
              </a:tr>
              <a:tr h="1849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25.1.Risk analizlerinin hazırlanması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680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49256"/>
                  </a:ext>
                </a:extLst>
              </a:tr>
              <a:tr h="1444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25.2.RÖF değeri 100 üzeri çıkan riskler için aksiyon geliştirilmesi ve takibi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04215"/>
                  </a:ext>
                </a:extLst>
              </a:tr>
              <a:tr h="71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73117"/>
                  </a:ext>
                </a:extLst>
              </a:tr>
              <a:tr h="12715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25.3.Gelen şikayet ve açılan düzeltici faaliyetlerin risk analizlerine yansıtılması ve aksiyonların geliştirilmesi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168316"/>
                  </a:ext>
                </a:extLst>
              </a:tr>
              <a:tr h="64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14324"/>
                  </a:ext>
                </a:extLst>
              </a:tr>
              <a:tr h="1387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26.Kalite Hedefleri Gerçekleşme Oranı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71518"/>
                  </a:ext>
                </a:extLst>
              </a:tr>
              <a:tr h="46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922083"/>
                  </a:ext>
                </a:extLst>
              </a:tr>
              <a:tr h="1560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26.1.Tüm SPİK göstergelerinin aylık kontrolü ve tutmama ihtimali olan göstergelere ait acil eylemler gerçekleştirilmesi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Karneleri-Birim İçi Toplantı Kayıtları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885872"/>
                  </a:ext>
                </a:extLst>
              </a:tr>
              <a:tr h="1213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51095"/>
                  </a:ext>
                </a:extLst>
              </a:tr>
              <a:tr h="1213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28.Şikayet Sayısı-29.Şikayet Çözüm Memnuniyet Oranı 30.Tekrarlayan Şikayet Sayısı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34916"/>
                  </a:ext>
                </a:extLst>
              </a:tr>
              <a:tr h="56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855251"/>
                  </a:ext>
                </a:extLst>
              </a:tr>
              <a:tr h="1306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28.1.-29.1.-30.1.Yazılımdan gelen şikayetlerin kök nedenlerinin bulunması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640994"/>
                  </a:ext>
                </a:extLst>
              </a:tr>
              <a:tr h="45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68161"/>
                  </a:ext>
                </a:extLst>
              </a:tr>
              <a:tr h="1306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28.2.-29.2.-30.2.Şikayetlerin çözümlenmesi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38923"/>
                  </a:ext>
                </a:extLst>
              </a:tr>
              <a:tr h="355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51764"/>
                  </a:ext>
                </a:extLst>
              </a:tr>
              <a:tr h="10507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28.3.-29.3.-30.3.Şikayet çözüm memnuniyetlerinin ölçümlenmesi ve ölçüm sonucu şikayetin kapatılması/yeni aksiyonların yapılması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4209" marR="4209" marT="42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97949"/>
                  </a:ext>
                </a:extLst>
              </a:tr>
              <a:tr h="106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09" marR="4209" marT="42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61861"/>
                  </a:ext>
                </a:extLst>
              </a:tr>
            </a:tbl>
          </a:graphicData>
        </a:graphic>
      </p:graphicFrame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332656"/>
            <a:ext cx="2736304" cy="576064"/>
          </a:xfrm>
          <a:prstGeom prst="rect">
            <a:avLst/>
          </a:prstGeom>
        </p:spPr>
      </p:pic>
      <p:sp>
        <p:nvSpPr>
          <p:cNvPr id="6" name="Metin kutusu 4"/>
          <p:cNvSpPr txBox="1"/>
          <p:nvPr/>
        </p:nvSpPr>
        <p:spPr>
          <a:xfrm>
            <a:off x="2339752" y="2623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418636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65695"/>
              </p:ext>
            </p:extLst>
          </p:nvPr>
        </p:nvGraphicFramePr>
        <p:xfrm>
          <a:off x="208468" y="624514"/>
          <a:ext cx="8756027" cy="6044846"/>
        </p:xfrm>
        <a:graphic>
          <a:graphicData uri="http://schemas.openxmlformats.org/drawingml/2006/table">
            <a:tbl>
              <a:tblPr/>
              <a:tblGrid>
                <a:gridCol w="3747920">
                  <a:extLst>
                    <a:ext uri="{9D8B030D-6E8A-4147-A177-3AD203B41FA5}">
                      <a16:colId xmlns:a16="http://schemas.microsoft.com/office/drawing/2014/main" val="3513988354"/>
                    </a:ext>
                  </a:extLst>
                </a:gridCol>
                <a:gridCol w="575943">
                  <a:extLst>
                    <a:ext uri="{9D8B030D-6E8A-4147-A177-3AD203B41FA5}">
                      <a16:colId xmlns:a16="http://schemas.microsoft.com/office/drawing/2014/main" val="2665858417"/>
                    </a:ext>
                  </a:extLst>
                </a:gridCol>
                <a:gridCol w="421212">
                  <a:extLst>
                    <a:ext uri="{9D8B030D-6E8A-4147-A177-3AD203B41FA5}">
                      <a16:colId xmlns:a16="http://schemas.microsoft.com/office/drawing/2014/main" val="1571523204"/>
                    </a:ext>
                  </a:extLst>
                </a:gridCol>
                <a:gridCol w="575943">
                  <a:extLst>
                    <a:ext uri="{9D8B030D-6E8A-4147-A177-3AD203B41FA5}">
                      <a16:colId xmlns:a16="http://schemas.microsoft.com/office/drawing/2014/main" val="3199791373"/>
                    </a:ext>
                  </a:extLst>
                </a:gridCol>
                <a:gridCol w="206309">
                  <a:extLst>
                    <a:ext uri="{9D8B030D-6E8A-4147-A177-3AD203B41FA5}">
                      <a16:colId xmlns:a16="http://schemas.microsoft.com/office/drawing/2014/main" val="428937385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15220654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18142298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01069695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39097903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02576699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12475485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16664032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70304945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66332366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695817198"/>
                    </a:ext>
                  </a:extLst>
                </a:gridCol>
                <a:gridCol w="72208">
                  <a:extLst>
                    <a:ext uri="{9D8B030D-6E8A-4147-A177-3AD203B41FA5}">
                      <a16:colId xmlns:a16="http://schemas.microsoft.com/office/drawing/2014/main" val="315676913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18596963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81572991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66058251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49017643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63636240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57881684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00948275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05383508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93645732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3594002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62017594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89053524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52997625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77331067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4197987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81711027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90252234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58278999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07308166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00166076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144563569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85386927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03494471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06722190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769961300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67574541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83181419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96306271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59748398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93522953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934442265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11341590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173533974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714549401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65250838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79794745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86054449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410685673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3974603586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1522412347"/>
                    </a:ext>
                  </a:extLst>
                </a:gridCol>
                <a:gridCol w="61892">
                  <a:extLst>
                    <a:ext uri="{9D8B030D-6E8A-4147-A177-3AD203B41FA5}">
                      <a16:colId xmlns:a16="http://schemas.microsoft.com/office/drawing/2014/main" val="2809284670"/>
                    </a:ext>
                  </a:extLst>
                </a:gridCol>
              </a:tblGrid>
              <a:tr h="1380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888761"/>
                  </a:ext>
                </a:extLst>
              </a:tr>
              <a:tr h="126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4302" marR="4302" marT="430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165878"/>
                  </a:ext>
                </a:extLst>
              </a:tr>
              <a:tr h="1041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31.Çevre Kazası Sayısı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314533"/>
                  </a:ext>
                </a:extLst>
              </a:tr>
              <a:tr h="107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53626"/>
                  </a:ext>
                </a:extLst>
              </a:tr>
              <a:tr h="1041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31.1.Tehlikeli ve tehlikesiz atıkların talimatlara göre ayrıştırılması ve ilgili geri dönüşüm yönetimin uyumun sağlanması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Bildirim Formları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68015"/>
                  </a:ext>
                </a:extLst>
              </a:tr>
              <a:tr h="107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215487"/>
                  </a:ext>
                </a:extLst>
              </a:tr>
              <a:tr h="1169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32.İş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Sayısı-33.İş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Kazası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Ağırlık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160291"/>
                  </a:ext>
                </a:extLst>
              </a:tr>
              <a:tr h="40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90890"/>
                  </a:ext>
                </a:extLst>
              </a:tr>
              <a:tr h="1403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32.1.-33.1.İş Sağlığı Güvenliği ile ilgili iç yönergelere uyum sağlanması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4499"/>
                  </a:ext>
                </a:extLst>
              </a:tr>
              <a:tr h="35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11684"/>
                  </a:ext>
                </a:extLst>
              </a:tr>
              <a:tr h="1754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32.2.-33.2.Birim/bölüm ile ilgili hazırlanan iş sağlığı risklerine karşı aksiyonlar geliştirilmesi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6227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360888"/>
                  </a:ext>
                </a:extLst>
              </a:tr>
              <a:tr h="1754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32.3.-33.3.Kurum içinde isg riski taşıyan konular hakkında yetkililere bilgi akışının sağlanması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7610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70401"/>
                  </a:ext>
                </a:extLst>
              </a:tr>
              <a:tr h="1637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34.Öneri Sayısı-35.Önerilerin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Hayata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Geçirilme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59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795950"/>
                  </a:ext>
                </a:extLst>
              </a:tr>
              <a:tr h="1462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34.1.Kurum içi verimliliğin sağlanabilmesi adına  öneriler verilmesi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08494"/>
                  </a:ext>
                </a:extLst>
              </a:tr>
              <a:tr h="607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1823"/>
                  </a:ext>
                </a:extLst>
              </a:tr>
              <a:tr h="1871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34.2.Verilen önerilerin takip edilmesi ve uygulamaya alınması için aksiyonlar geliştirilmesi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Kurulu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9030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413091"/>
                  </a:ext>
                </a:extLst>
              </a:tr>
              <a:tr h="1462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36.Personel Performans Oranı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185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588243"/>
                  </a:ext>
                </a:extLst>
              </a:tr>
              <a:tr h="1286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36.1.Personel performansının ölçümlenmesi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661716"/>
                  </a:ext>
                </a:extLst>
              </a:tr>
              <a:tr h="77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015017"/>
                  </a:ext>
                </a:extLst>
              </a:tr>
              <a:tr h="1403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36.2.Ölçüm sonucu performansı düşük çıkan personelin iyileştirilmesine yönelik eğitim,proje ya da uygulama gibi faaliyetler gerçekleştirilmesi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62836"/>
                  </a:ext>
                </a:extLst>
              </a:tr>
              <a:tr h="48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857438"/>
                  </a:ext>
                </a:extLst>
              </a:tr>
              <a:tr h="1579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37.Süreç Memnuniyet Oranı (İç Müşteri)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7821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302" marR="4302" marT="4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709778"/>
                  </a:ext>
                </a:extLst>
              </a:tr>
              <a:tr h="1228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37.1.İç Müşteri Memnuniyet Anketinin yapılması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formları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026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41230"/>
                  </a:ext>
                </a:extLst>
              </a:tr>
              <a:tr h="13220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37.2.Anket sonucu çıkan uygunsuzluklar için AAP hazırlanması ve uygulamaların takibi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84948"/>
                  </a:ext>
                </a:extLst>
              </a:tr>
              <a:tr h="30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951291"/>
                  </a:ext>
                </a:extLst>
              </a:tr>
              <a:tr h="13220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37.3.-37.4.Anketlere gelen yorumların risk analizlerine ilave edilmesi ve takibi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Fakülte Kalite Kurulu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4302" marR="4302" marT="430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25414"/>
                  </a:ext>
                </a:extLst>
              </a:tr>
              <a:tr h="1322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02" marR="4302" marT="430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86292"/>
                  </a:ext>
                </a:extLst>
              </a:tr>
              <a:tr h="97105">
                <a:tc gridSpan="2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NO: GA-FP-0001</a:t>
                      </a:r>
                    </a:p>
                  </a:txBody>
                  <a:tcPr marL="4302" marR="4302" marT="4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 DOKÜMANLAR</a:t>
                      </a:r>
                    </a:p>
                  </a:txBody>
                  <a:tcPr marL="4302" marR="4302" marT="4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973300"/>
                  </a:ext>
                </a:extLst>
              </a:tr>
            </a:tbl>
          </a:graphicData>
        </a:graphic>
      </p:graphicFrame>
      <p:pic>
        <p:nvPicPr>
          <p:cNvPr id="5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8467" y="44624"/>
            <a:ext cx="2736304" cy="576064"/>
          </a:xfrm>
          <a:prstGeom prst="rect">
            <a:avLst/>
          </a:prstGeom>
        </p:spPr>
      </p:pic>
      <p:sp>
        <p:nvSpPr>
          <p:cNvPr id="6" name="Metin kutusu 4"/>
          <p:cNvSpPr txBox="1"/>
          <p:nvPr/>
        </p:nvSpPr>
        <p:spPr>
          <a:xfrm>
            <a:off x="2483768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</p:spTree>
    <p:extLst>
      <p:ext uri="{BB962C8B-B14F-4D97-AF65-F5344CB8AC3E}">
        <p14:creationId xmlns:p14="http://schemas.microsoft.com/office/powerpoint/2010/main" val="3649936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586897" y="2518045"/>
            <a:ext cx="29285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586897" y="2681557"/>
            <a:ext cx="292850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66260"/>
              </p:ext>
            </p:extLst>
          </p:nvPr>
        </p:nvGraphicFramePr>
        <p:xfrm>
          <a:off x="107504" y="0"/>
          <a:ext cx="8928992" cy="6356348"/>
        </p:xfrm>
        <a:graphic>
          <a:graphicData uri="http://schemas.openxmlformats.org/drawingml/2006/table">
            <a:tbl>
              <a:tblPr/>
              <a:tblGrid>
                <a:gridCol w="1118038">
                  <a:extLst>
                    <a:ext uri="{9D8B030D-6E8A-4147-A177-3AD203B41FA5}">
                      <a16:colId xmlns:a16="http://schemas.microsoft.com/office/drawing/2014/main" val="3970610440"/>
                    </a:ext>
                  </a:extLst>
                </a:gridCol>
                <a:gridCol w="1271194">
                  <a:extLst>
                    <a:ext uri="{9D8B030D-6E8A-4147-A177-3AD203B41FA5}">
                      <a16:colId xmlns:a16="http://schemas.microsoft.com/office/drawing/2014/main" val="2422175123"/>
                    </a:ext>
                  </a:extLst>
                </a:gridCol>
                <a:gridCol w="160814">
                  <a:extLst>
                    <a:ext uri="{9D8B030D-6E8A-4147-A177-3AD203B41FA5}">
                      <a16:colId xmlns:a16="http://schemas.microsoft.com/office/drawing/2014/main" val="838681395"/>
                    </a:ext>
                  </a:extLst>
                </a:gridCol>
                <a:gridCol w="1278852">
                  <a:extLst>
                    <a:ext uri="{9D8B030D-6E8A-4147-A177-3AD203B41FA5}">
                      <a16:colId xmlns:a16="http://schemas.microsoft.com/office/drawing/2014/main" val="3337316437"/>
                    </a:ext>
                  </a:extLst>
                </a:gridCol>
                <a:gridCol w="220545">
                  <a:extLst>
                    <a:ext uri="{9D8B030D-6E8A-4147-A177-3AD203B41FA5}">
                      <a16:colId xmlns:a16="http://schemas.microsoft.com/office/drawing/2014/main" val="357299668"/>
                    </a:ext>
                  </a:extLst>
                </a:gridCol>
                <a:gridCol w="658571">
                  <a:extLst>
                    <a:ext uri="{9D8B030D-6E8A-4147-A177-3AD203B41FA5}">
                      <a16:colId xmlns:a16="http://schemas.microsoft.com/office/drawing/2014/main" val="988538454"/>
                    </a:ext>
                  </a:extLst>
                </a:gridCol>
                <a:gridCol w="192976">
                  <a:extLst>
                    <a:ext uri="{9D8B030D-6E8A-4147-A177-3AD203B41FA5}">
                      <a16:colId xmlns:a16="http://schemas.microsoft.com/office/drawing/2014/main" val="283464745"/>
                    </a:ext>
                  </a:extLst>
                </a:gridCol>
                <a:gridCol w="827042">
                  <a:extLst>
                    <a:ext uri="{9D8B030D-6E8A-4147-A177-3AD203B41FA5}">
                      <a16:colId xmlns:a16="http://schemas.microsoft.com/office/drawing/2014/main" val="2363979621"/>
                    </a:ext>
                  </a:extLst>
                </a:gridCol>
                <a:gridCol w="719833">
                  <a:extLst>
                    <a:ext uri="{9D8B030D-6E8A-4147-A177-3AD203B41FA5}">
                      <a16:colId xmlns:a16="http://schemas.microsoft.com/office/drawing/2014/main" val="3847033209"/>
                    </a:ext>
                  </a:extLst>
                </a:gridCol>
                <a:gridCol w="658571">
                  <a:extLst>
                    <a:ext uri="{9D8B030D-6E8A-4147-A177-3AD203B41FA5}">
                      <a16:colId xmlns:a16="http://schemas.microsoft.com/office/drawing/2014/main" val="2034363651"/>
                    </a:ext>
                  </a:extLst>
                </a:gridCol>
                <a:gridCol w="581992">
                  <a:extLst>
                    <a:ext uri="{9D8B030D-6E8A-4147-A177-3AD203B41FA5}">
                      <a16:colId xmlns:a16="http://schemas.microsoft.com/office/drawing/2014/main" val="3639063086"/>
                    </a:ext>
                  </a:extLst>
                </a:gridCol>
                <a:gridCol w="191445">
                  <a:extLst>
                    <a:ext uri="{9D8B030D-6E8A-4147-A177-3AD203B41FA5}">
                      <a16:colId xmlns:a16="http://schemas.microsoft.com/office/drawing/2014/main" val="1085298304"/>
                    </a:ext>
                  </a:extLst>
                </a:gridCol>
                <a:gridCol w="191445">
                  <a:extLst>
                    <a:ext uri="{9D8B030D-6E8A-4147-A177-3AD203B41FA5}">
                      <a16:colId xmlns:a16="http://schemas.microsoft.com/office/drawing/2014/main" val="2210777359"/>
                    </a:ext>
                  </a:extLst>
                </a:gridCol>
                <a:gridCol w="428837">
                  <a:extLst>
                    <a:ext uri="{9D8B030D-6E8A-4147-A177-3AD203B41FA5}">
                      <a16:colId xmlns:a16="http://schemas.microsoft.com/office/drawing/2014/main" val="1508337831"/>
                    </a:ext>
                  </a:extLst>
                </a:gridCol>
                <a:gridCol w="428837">
                  <a:extLst>
                    <a:ext uri="{9D8B030D-6E8A-4147-A177-3AD203B41FA5}">
                      <a16:colId xmlns:a16="http://schemas.microsoft.com/office/drawing/2014/main" val="2482691830"/>
                    </a:ext>
                  </a:extLst>
                </a:gridCol>
              </a:tblGrid>
              <a:tr h="140022">
                <a:tc rowSpan="5" gridSpan="10">
                  <a:txBody>
                    <a:bodyPr/>
                    <a:lstStyle/>
                    <a:p>
                      <a:pPr algn="ct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GA-RA-0001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447347"/>
                  </a:ext>
                </a:extLst>
              </a:tr>
              <a:tr h="145624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117086"/>
                  </a:ext>
                </a:extLst>
              </a:tr>
              <a:tr h="145624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436518"/>
                  </a:ext>
                </a:extLst>
              </a:tr>
              <a:tr h="145624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20952"/>
                  </a:ext>
                </a:extLst>
              </a:tr>
              <a:tr h="280045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737674"/>
                  </a:ext>
                </a:extLst>
              </a:tr>
              <a:tr h="104906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349115"/>
                  </a:ext>
                </a:extLst>
              </a:tr>
              <a:tr h="524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48339"/>
                  </a:ext>
                </a:extLst>
              </a:tr>
              <a:tr h="649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Sınıflardaki Teknik Arıza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geç başlaması ve eğitimin aksaması, İTİBAR KAYBI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Internet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Periodik kontroller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İnternet altyapısının bakımı yapılmışve periyodik bakımla sürdürülmektedir.(Bakım kayıtlarında mevcuttur)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82749"/>
                  </a:ext>
                </a:extLst>
              </a:tr>
              <a:tr h="467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Sınıflardaki Teknik Arıza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geç başlaması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Elektrik kesintisi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Jeneratörün devreye girmesi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94559"/>
                  </a:ext>
                </a:extLst>
              </a:tr>
              <a:tr h="739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Sınıflardaki Teknik Arıza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geç başlaması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projeksiyon ve ilgili cihazların (kumanda vs.) teknik olarak çalışmaması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ekipten yardım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Bütünsel sistemin satın alınması, projeksiyon sayısının artırılması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Projeksiyon cihazlarının bakımı yapılmıitır,gerekli eksiklikler giderilmiştir(bakım kayıtlarında mevcuttur.)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716231"/>
                  </a:ext>
                </a:extLst>
              </a:tr>
              <a:tr h="467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Sınıflardaki Teknik Arıza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geç başlaması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mikrofon sorunu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ekipten yardım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54740"/>
                  </a:ext>
                </a:extLst>
              </a:tr>
              <a:tr h="467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Sınıfları ders sırasında yeterince karartamama riski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Sınıflardaki perde sisteminin yetersiz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 olan sistem yeterlidir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44224"/>
                  </a:ext>
                </a:extLst>
              </a:tr>
              <a:tr h="739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Fotokopi Odasındaki Cihazların  (Yazıcı, Fotokopi   ve Tarayıcı) Arızası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Ders, sınav materyallerinin gecikmesi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Periyodik bakımın zamanında yapılmaması/yetersizliği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 olan kontrol yöntemleri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Periodik kontroller/makina sayılarının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53033"/>
                  </a:ext>
                </a:extLst>
              </a:tr>
              <a:tr h="683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Çakışması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istedikleri dersleri alamaması, Eğitimcilerin haftalık ders yüklerinin dengesiz dağılımı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Derslik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Derslik sayısının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bina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480396"/>
                  </a:ext>
                </a:extLst>
              </a:tr>
              <a:tr h="6553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İletişim ağları ve bilgi yönetimi problemleri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Öğrencilere gerekli duyurularının zamanında yapılamaması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Online sistemlerden SIS düzgün çalışmaması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 olan Sistemi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bir öğrenci bilgi sistemine geçilmesi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14888"/>
                  </a:ext>
                </a:extLst>
              </a:tr>
            </a:tbl>
          </a:graphicData>
        </a:graphic>
      </p:graphicFrame>
      <p:sp>
        <p:nvSpPr>
          <p:cNvPr id="12" name="143 Metin kutusu"/>
          <p:cNvSpPr txBox="1"/>
          <p:nvPr/>
        </p:nvSpPr>
        <p:spPr>
          <a:xfrm>
            <a:off x="641580" y="2725738"/>
            <a:ext cx="30434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641580" y="2897188"/>
            <a:ext cx="30434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021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69367"/>
              </p:ext>
            </p:extLst>
          </p:nvPr>
        </p:nvGraphicFramePr>
        <p:xfrm>
          <a:off x="107503" y="260648"/>
          <a:ext cx="9036497" cy="6211093"/>
        </p:xfrm>
        <a:graphic>
          <a:graphicData uri="http://schemas.openxmlformats.org/drawingml/2006/table">
            <a:tbl>
              <a:tblPr/>
              <a:tblGrid>
                <a:gridCol w="1131499">
                  <a:extLst>
                    <a:ext uri="{9D8B030D-6E8A-4147-A177-3AD203B41FA5}">
                      <a16:colId xmlns:a16="http://schemas.microsoft.com/office/drawing/2014/main" val="3369334585"/>
                    </a:ext>
                  </a:extLst>
                </a:gridCol>
                <a:gridCol w="1286498">
                  <a:extLst>
                    <a:ext uri="{9D8B030D-6E8A-4147-A177-3AD203B41FA5}">
                      <a16:colId xmlns:a16="http://schemas.microsoft.com/office/drawing/2014/main" val="4070764147"/>
                    </a:ext>
                  </a:extLst>
                </a:gridCol>
                <a:gridCol w="162750">
                  <a:extLst>
                    <a:ext uri="{9D8B030D-6E8A-4147-A177-3AD203B41FA5}">
                      <a16:colId xmlns:a16="http://schemas.microsoft.com/office/drawing/2014/main" val="2203919439"/>
                    </a:ext>
                  </a:extLst>
                </a:gridCol>
                <a:gridCol w="1294250">
                  <a:extLst>
                    <a:ext uri="{9D8B030D-6E8A-4147-A177-3AD203B41FA5}">
                      <a16:colId xmlns:a16="http://schemas.microsoft.com/office/drawing/2014/main" val="2240238997"/>
                    </a:ext>
                  </a:extLst>
                </a:gridCol>
                <a:gridCol w="223201">
                  <a:extLst>
                    <a:ext uri="{9D8B030D-6E8A-4147-A177-3AD203B41FA5}">
                      <a16:colId xmlns:a16="http://schemas.microsoft.com/office/drawing/2014/main" val="2660340270"/>
                    </a:ext>
                  </a:extLst>
                </a:gridCol>
                <a:gridCol w="666500">
                  <a:extLst>
                    <a:ext uri="{9D8B030D-6E8A-4147-A177-3AD203B41FA5}">
                      <a16:colId xmlns:a16="http://schemas.microsoft.com/office/drawing/2014/main" val="1361095160"/>
                    </a:ext>
                  </a:extLst>
                </a:gridCol>
                <a:gridCol w="195300">
                  <a:extLst>
                    <a:ext uri="{9D8B030D-6E8A-4147-A177-3AD203B41FA5}">
                      <a16:colId xmlns:a16="http://schemas.microsoft.com/office/drawing/2014/main" val="400816203"/>
                    </a:ext>
                  </a:extLst>
                </a:gridCol>
                <a:gridCol w="836999">
                  <a:extLst>
                    <a:ext uri="{9D8B030D-6E8A-4147-A177-3AD203B41FA5}">
                      <a16:colId xmlns:a16="http://schemas.microsoft.com/office/drawing/2014/main" val="1876185382"/>
                    </a:ext>
                  </a:extLst>
                </a:gridCol>
                <a:gridCol w="728499">
                  <a:extLst>
                    <a:ext uri="{9D8B030D-6E8A-4147-A177-3AD203B41FA5}">
                      <a16:colId xmlns:a16="http://schemas.microsoft.com/office/drawing/2014/main" val="1808513396"/>
                    </a:ext>
                  </a:extLst>
                </a:gridCol>
                <a:gridCol w="666500">
                  <a:extLst>
                    <a:ext uri="{9D8B030D-6E8A-4147-A177-3AD203B41FA5}">
                      <a16:colId xmlns:a16="http://schemas.microsoft.com/office/drawing/2014/main" val="2164047860"/>
                    </a:ext>
                  </a:extLst>
                </a:gridCol>
                <a:gridCol w="589001">
                  <a:extLst>
                    <a:ext uri="{9D8B030D-6E8A-4147-A177-3AD203B41FA5}">
                      <a16:colId xmlns:a16="http://schemas.microsoft.com/office/drawing/2014/main" val="181763699"/>
                    </a:ext>
                  </a:extLst>
                </a:gridCol>
                <a:gridCol w="193750">
                  <a:extLst>
                    <a:ext uri="{9D8B030D-6E8A-4147-A177-3AD203B41FA5}">
                      <a16:colId xmlns:a16="http://schemas.microsoft.com/office/drawing/2014/main" val="2868905538"/>
                    </a:ext>
                  </a:extLst>
                </a:gridCol>
                <a:gridCol w="193750">
                  <a:extLst>
                    <a:ext uri="{9D8B030D-6E8A-4147-A177-3AD203B41FA5}">
                      <a16:colId xmlns:a16="http://schemas.microsoft.com/office/drawing/2014/main" val="1791784407"/>
                    </a:ext>
                  </a:extLst>
                </a:gridCol>
                <a:gridCol w="434000">
                  <a:extLst>
                    <a:ext uri="{9D8B030D-6E8A-4147-A177-3AD203B41FA5}">
                      <a16:colId xmlns:a16="http://schemas.microsoft.com/office/drawing/2014/main" val="3724376170"/>
                    </a:ext>
                  </a:extLst>
                </a:gridCol>
                <a:gridCol w="434000">
                  <a:extLst>
                    <a:ext uri="{9D8B030D-6E8A-4147-A177-3AD203B41FA5}">
                      <a16:colId xmlns:a16="http://schemas.microsoft.com/office/drawing/2014/main" val="1786675170"/>
                    </a:ext>
                  </a:extLst>
                </a:gridCol>
              </a:tblGrid>
              <a:tr h="129560">
                <a:tc rowSpan="5" gridSpan="10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GA-RA-0001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560913"/>
                  </a:ext>
                </a:extLst>
              </a:tr>
              <a:tr h="134741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48944"/>
                  </a:ext>
                </a:extLst>
              </a:tr>
              <a:tr h="134741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603227"/>
                  </a:ext>
                </a:extLst>
              </a:tr>
              <a:tr h="134741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823936"/>
                  </a:ext>
                </a:extLst>
              </a:tr>
              <a:tr h="259120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46092"/>
                  </a:ext>
                </a:extLst>
              </a:tr>
              <a:tr h="93283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90131"/>
                  </a:ext>
                </a:extLst>
              </a:tr>
              <a:tr h="373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94418"/>
                  </a:ext>
                </a:extLst>
              </a:tr>
              <a:tr h="664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labların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Yazılımların para ödeyerek güncellenmemesi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Yıllık Bütçe planlaması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Eğtim amaçlı lisans programları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75952"/>
                  </a:ext>
                </a:extLst>
              </a:tr>
              <a:tr h="616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Z3-Öğrenci labların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Yeterince lab odası olmaması (Bilgisayar lab.)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Yıllık Bütçe planlaması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Fakülte binasının tamamlanması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73038"/>
                  </a:ext>
                </a:extLst>
              </a:tr>
              <a:tr h="564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labların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Yeterince lisanslı yazılımların olmaması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amaçlı yeni lisanslı programlar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21138"/>
                  </a:ext>
                </a:extLst>
              </a:tr>
              <a:tr h="5493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Z4-Bölümlerin ihtiyaçlarına özel öğrenci lablarının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Mutfağının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Mutfak için gerekli yatırımların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99052"/>
                  </a:ext>
                </a:extLst>
              </a:tr>
              <a:tr h="432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 sistemindeki hatalar, ve eksiklikler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 sürecinin uzaması veya öğrencinin derse girememesi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SIS'in aksaklıkları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Bilgi Sistemi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bir öğrenci bilgi sistemine geçilmesi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 2018 itibari ile yeni Öğrenci Bilgi Sistemi aktive edilmiştir.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4058"/>
                  </a:ext>
                </a:extLst>
              </a:tr>
              <a:tr h="7942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 sürecinin uzun olmasından ötürü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 haftadan önce ders öğrenci listelerinin netleşmemesi, bu sebeple akademik başarı düşüklüğü, müfredatın yetişmemesi riski, danışmanlık yüklerinin artması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 Kayıt/ Kayıt sistemlerinin iyi planlanmaması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 Kayıt sisteminin değiştirilmesi/Akademik takvimdeki kayıt süreçlerinin ders başlangıç tarihinden öne çekilmesi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Senato (01.02.2019'dan önce bitirilmesi gerekiyorr)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721844"/>
                  </a:ext>
                </a:extLst>
              </a:tr>
              <a:tr h="638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zamanında  kayıt yaptıramaması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kaybı, okulun gelir kaybı, akademisyenlerden bu sorunun çözmelerinin beklenmesi, öğrenci memnuniyetsizliği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Öğrencinin kayıt ücretini yatıramaması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Senato'dan ilke kararı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Senato (01.02.2019'dan önce bitirilmesi gerekiyorr)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72300"/>
                  </a:ext>
                </a:extLst>
              </a:tr>
              <a:tr h="690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Alandışı derslerdeki kota aşımı, derslerin kalabalık olma riski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kalitesinin düşmesi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 Planlama hatası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bir öğrenci bilgi sistemine geçilmesi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53797"/>
                  </a:ext>
                </a:extLst>
              </a:tr>
            </a:tbl>
          </a:graphicData>
        </a:graphic>
      </p:graphicFrame>
      <p:sp>
        <p:nvSpPr>
          <p:cNvPr id="14" name="143 Metin kutusu"/>
          <p:cNvSpPr txBox="1"/>
          <p:nvPr/>
        </p:nvSpPr>
        <p:spPr>
          <a:xfrm rot="19430316">
            <a:off x="1012771" y="3026073"/>
            <a:ext cx="331815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 rot="19430316">
            <a:off x="1012771" y="3189586"/>
            <a:ext cx="331815" cy="2635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719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293595" y="47649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908485" y="2770187"/>
            <a:ext cx="311351" cy="2910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908485" y="2941638"/>
            <a:ext cx="311351" cy="2841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914400" y="27717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914400" y="294322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5122" name="143 Metin kutusu">
            <a:extLst>
              <a:ext uri="{FF2B5EF4-FFF2-40B4-BE49-F238E27FC236}">
                <a16:creationId xmlns:a16="http://schemas.microsoft.com/office/drawing/2014/main" id="{3B578EBC-7A8C-4223-92B0-FC51465B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43 Metin kutusu"/>
          <p:cNvSpPr txBox="1"/>
          <p:nvPr/>
        </p:nvSpPr>
        <p:spPr>
          <a:xfrm>
            <a:off x="480290" y="3191072"/>
            <a:ext cx="243609" cy="2506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80290" y="3362036"/>
            <a:ext cx="243609" cy="2447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449870" y="3135577"/>
            <a:ext cx="277519" cy="29232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449870" y="3299091"/>
            <a:ext cx="277519" cy="2837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138019"/>
              </p:ext>
            </p:extLst>
          </p:nvPr>
        </p:nvGraphicFramePr>
        <p:xfrm>
          <a:off x="179512" y="94734"/>
          <a:ext cx="8856984" cy="6408713"/>
        </p:xfrm>
        <a:graphic>
          <a:graphicData uri="http://schemas.openxmlformats.org/drawingml/2006/table">
            <a:tbl>
              <a:tblPr/>
              <a:tblGrid>
                <a:gridCol w="1109022">
                  <a:extLst>
                    <a:ext uri="{9D8B030D-6E8A-4147-A177-3AD203B41FA5}">
                      <a16:colId xmlns:a16="http://schemas.microsoft.com/office/drawing/2014/main" val="948061822"/>
                    </a:ext>
                  </a:extLst>
                </a:gridCol>
                <a:gridCol w="1260943">
                  <a:extLst>
                    <a:ext uri="{9D8B030D-6E8A-4147-A177-3AD203B41FA5}">
                      <a16:colId xmlns:a16="http://schemas.microsoft.com/office/drawing/2014/main" val="2077363348"/>
                    </a:ext>
                  </a:extLst>
                </a:gridCol>
                <a:gridCol w="159516">
                  <a:extLst>
                    <a:ext uri="{9D8B030D-6E8A-4147-A177-3AD203B41FA5}">
                      <a16:colId xmlns:a16="http://schemas.microsoft.com/office/drawing/2014/main" val="2292891120"/>
                    </a:ext>
                  </a:extLst>
                </a:gridCol>
                <a:gridCol w="1268539">
                  <a:extLst>
                    <a:ext uri="{9D8B030D-6E8A-4147-A177-3AD203B41FA5}">
                      <a16:colId xmlns:a16="http://schemas.microsoft.com/office/drawing/2014/main" val="2414353798"/>
                    </a:ext>
                  </a:extLst>
                </a:gridCol>
                <a:gridCol w="218766">
                  <a:extLst>
                    <a:ext uri="{9D8B030D-6E8A-4147-A177-3AD203B41FA5}">
                      <a16:colId xmlns:a16="http://schemas.microsoft.com/office/drawing/2014/main" val="1623460521"/>
                    </a:ext>
                  </a:extLst>
                </a:gridCol>
                <a:gridCol w="653259">
                  <a:extLst>
                    <a:ext uri="{9D8B030D-6E8A-4147-A177-3AD203B41FA5}">
                      <a16:colId xmlns:a16="http://schemas.microsoft.com/office/drawing/2014/main" val="1227821671"/>
                    </a:ext>
                  </a:extLst>
                </a:gridCol>
                <a:gridCol w="191421">
                  <a:extLst>
                    <a:ext uri="{9D8B030D-6E8A-4147-A177-3AD203B41FA5}">
                      <a16:colId xmlns:a16="http://schemas.microsoft.com/office/drawing/2014/main" val="1685107450"/>
                    </a:ext>
                  </a:extLst>
                </a:gridCol>
                <a:gridCol w="820372">
                  <a:extLst>
                    <a:ext uri="{9D8B030D-6E8A-4147-A177-3AD203B41FA5}">
                      <a16:colId xmlns:a16="http://schemas.microsoft.com/office/drawing/2014/main" val="2870811988"/>
                    </a:ext>
                  </a:extLst>
                </a:gridCol>
                <a:gridCol w="714028">
                  <a:extLst>
                    <a:ext uri="{9D8B030D-6E8A-4147-A177-3AD203B41FA5}">
                      <a16:colId xmlns:a16="http://schemas.microsoft.com/office/drawing/2014/main" val="2302400046"/>
                    </a:ext>
                  </a:extLst>
                </a:gridCol>
                <a:gridCol w="653259">
                  <a:extLst>
                    <a:ext uri="{9D8B030D-6E8A-4147-A177-3AD203B41FA5}">
                      <a16:colId xmlns:a16="http://schemas.microsoft.com/office/drawing/2014/main" val="1042922387"/>
                    </a:ext>
                  </a:extLst>
                </a:gridCol>
                <a:gridCol w="577299">
                  <a:extLst>
                    <a:ext uri="{9D8B030D-6E8A-4147-A177-3AD203B41FA5}">
                      <a16:colId xmlns:a16="http://schemas.microsoft.com/office/drawing/2014/main" val="1476632922"/>
                    </a:ext>
                  </a:extLst>
                </a:gridCol>
                <a:gridCol w="189901">
                  <a:extLst>
                    <a:ext uri="{9D8B030D-6E8A-4147-A177-3AD203B41FA5}">
                      <a16:colId xmlns:a16="http://schemas.microsoft.com/office/drawing/2014/main" val="3450850967"/>
                    </a:ext>
                  </a:extLst>
                </a:gridCol>
                <a:gridCol w="189901">
                  <a:extLst>
                    <a:ext uri="{9D8B030D-6E8A-4147-A177-3AD203B41FA5}">
                      <a16:colId xmlns:a16="http://schemas.microsoft.com/office/drawing/2014/main" val="1457180267"/>
                    </a:ext>
                  </a:extLst>
                </a:gridCol>
                <a:gridCol w="425379">
                  <a:extLst>
                    <a:ext uri="{9D8B030D-6E8A-4147-A177-3AD203B41FA5}">
                      <a16:colId xmlns:a16="http://schemas.microsoft.com/office/drawing/2014/main" val="1569789346"/>
                    </a:ext>
                  </a:extLst>
                </a:gridCol>
                <a:gridCol w="425379">
                  <a:extLst>
                    <a:ext uri="{9D8B030D-6E8A-4147-A177-3AD203B41FA5}">
                      <a16:colId xmlns:a16="http://schemas.microsoft.com/office/drawing/2014/main" val="2658657381"/>
                    </a:ext>
                  </a:extLst>
                </a:gridCol>
              </a:tblGrid>
              <a:tr h="164284">
                <a:tc rowSpan="5" gridSpan="10"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GA-RA-0001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909255"/>
                  </a:ext>
                </a:extLst>
              </a:tr>
              <a:tr h="170854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629908"/>
                  </a:ext>
                </a:extLst>
              </a:tr>
              <a:tr h="170854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545523"/>
                  </a:ext>
                </a:extLst>
              </a:tr>
              <a:tr h="170854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094847"/>
                  </a:ext>
                </a:extLst>
              </a:tr>
              <a:tr h="328568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42638"/>
                  </a:ext>
                </a:extLst>
              </a:tr>
              <a:tr h="118285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653356"/>
                  </a:ext>
                </a:extLst>
              </a:tr>
              <a:tr h="473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72904"/>
                  </a:ext>
                </a:extLst>
              </a:tr>
              <a:tr h="683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ve proje başvurularının yapılmaması  riski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 sayılarının azalması, nitelikli projelerin hazırlanamaması, sunulamaması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Akademisyenlere  proje hazırlama sürecinde proje yazımına yönelik desteğin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TTO ofisi ile ortak çalışma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TTO'da çalışan uzman sayısını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968728"/>
                  </a:ext>
                </a:extLst>
              </a:tr>
              <a:tr h="7359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ve proje başvurularının yapılmaması  riski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 sayılarının azalması, nitelikli projelerin hazırlanamaması, sunulamaması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Güncel  proje duyurularının zamanında ve ilgili birimlere yapılmaması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TTO tarafından yapılan bildirimler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TTO'da çalışan uzman sayısını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yönetimden bu konuda termin talebinde bulundu 31.12. 2018 tarihi verildi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251805"/>
                  </a:ext>
                </a:extLst>
              </a:tr>
              <a:tr h="75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Z1/Z2-Öğrenci kaybı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Bölümün Yeterince tanınmaması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kurulmuş bir bölüm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Faaliyetleri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faaliyetlerinin artırılması ve yaygınlaştırıhlması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ofisi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ofisi (31.01.2019'dan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29177"/>
                  </a:ext>
                </a:extLst>
              </a:tr>
              <a:tr h="683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Z5-Yabancı dil seçeneklerinin yetersiz kalması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yeterli 2. yabancı dil eğitimi alamamaları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Yeterli öğretim elemanı ve sınıf olmamasından dolayı yeterince şube açılamaması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Yabancı Diller Biriminin planlaması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İngilizce dışı yabancı dil derslerinde daha çok şube açılması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Yabancı diller bölümü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YDYO tarafından 11.02.2019 tarihi verilmiştir.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167984"/>
                  </a:ext>
                </a:extLst>
              </a:tr>
              <a:tr h="683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T1-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kaybı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farklı seçeneklere yönelmesi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Toplumsal farkındalığın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04163"/>
                  </a:ext>
                </a:extLst>
              </a:tr>
              <a:tr h="722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T2- Öğrenci kaybı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farklı seçeneklere yönelmesi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gastronomi bölümünün sayısındaki artış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faaliyetlerinin artırılması ve yaygınlaştırıhlması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ofisi (01.02.2019'dan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Tanıtım ofisi (31.01.2019'dan önce bitirilmesi gerekiyor)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790823"/>
                  </a:ext>
                </a:extLst>
              </a:tr>
              <a:tr h="547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T3- Öğrenci kaybı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farklı seçeneklere yönelmesi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%100 İngilizce eğitimine olan tereddütler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399713"/>
                  </a:ext>
                </a:extLst>
              </a:tr>
            </a:tbl>
          </a:graphicData>
        </a:graphic>
      </p:graphicFrame>
      <p:sp>
        <p:nvSpPr>
          <p:cNvPr id="17" name="143 Metin kutusu"/>
          <p:cNvSpPr txBox="1"/>
          <p:nvPr/>
        </p:nvSpPr>
        <p:spPr>
          <a:xfrm>
            <a:off x="179511" y="3029466"/>
            <a:ext cx="287032" cy="2901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79511" y="3200916"/>
            <a:ext cx="287032" cy="283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173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521296" y="206258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Bölümde eğitim öğretim faaliyeti 2018 – 19 güz döneminde başladığı için öğrenci memnuniyet anketlerinin dönem sonunda yapılması planlanmaktadır.</a:t>
            </a: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9" name="Metin kutusu 3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4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5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6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7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8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9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0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1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2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3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4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5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6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3" name="Metin kutusu 17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21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2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23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24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25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26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27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28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29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30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31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32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33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34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35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32402"/>
              </p:ext>
            </p:extLst>
          </p:nvPr>
        </p:nvGraphicFramePr>
        <p:xfrm>
          <a:off x="405883" y="840904"/>
          <a:ext cx="8280917" cy="5584706"/>
        </p:xfrm>
        <a:graphic>
          <a:graphicData uri="http://schemas.openxmlformats.org/drawingml/2006/table">
            <a:tbl>
              <a:tblPr/>
              <a:tblGrid>
                <a:gridCol w="632936">
                  <a:extLst>
                    <a:ext uri="{9D8B030D-6E8A-4147-A177-3AD203B41FA5}">
                      <a16:colId xmlns:a16="http://schemas.microsoft.com/office/drawing/2014/main" val="1450361727"/>
                    </a:ext>
                  </a:extLst>
                </a:gridCol>
                <a:gridCol w="569644">
                  <a:extLst>
                    <a:ext uri="{9D8B030D-6E8A-4147-A177-3AD203B41FA5}">
                      <a16:colId xmlns:a16="http://schemas.microsoft.com/office/drawing/2014/main" val="1875237453"/>
                    </a:ext>
                  </a:extLst>
                </a:gridCol>
                <a:gridCol w="696230">
                  <a:extLst>
                    <a:ext uri="{9D8B030D-6E8A-4147-A177-3AD203B41FA5}">
                      <a16:colId xmlns:a16="http://schemas.microsoft.com/office/drawing/2014/main" val="933359083"/>
                    </a:ext>
                  </a:extLst>
                </a:gridCol>
                <a:gridCol w="861496">
                  <a:extLst>
                    <a:ext uri="{9D8B030D-6E8A-4147-A177-3AD203B41FA5}">
                      <a16:colId xmlns:a16="http://schemas.microsoft.com/office/drawing/2014/main" val="1996578285"/>
                    </a:ext>
                  </a:extLst>
                </a:gridCol>
                <a:gridCol w="759525">
                  <a:extLst>
                    <a:ext uri="{9D8B030D-6E8A-4147-A177-3AD203B41FA5}">
                      <a16:colId xmlns:a16="http://schemas.microsoft.com/office/drawing/2014/main" val="2674757445"/>
                    </a:ext>
                  </a:extLst>
                </a:gridCol>
                <a:gridCol w="696230">
                  <a:extLst>
                    <a:ext uri="{9D8B030D-6E8A-4147-A177-3AD203B41FA5}">
                      <a16:colId xmlns:a16="http://schemas.microsoft.com/office/drawing/2014/main" val="1861652418"/>
                    </a:ext>
                  </a:extLst>
                </a:gridCol>
                <a:gridCol w="274273">
                  <a:extLst>
                    <a:ext uri="{9D8B030D-6E8A-4147-A177-3AD203B41FA5}">
                      <a16:colId xmlns:a16="http://schemas.microsoft.com/office/drawing/2014/main" val="1703949697"/>
                    </a:ext>
                  </a:extLst>
                </a:gridCol>
                <a:gridCol w="696230">
                  <a:extLst>
                    <a:ext uri="{9D8B030D-6E8A-4147-A177-3AD203B41FA5}">
                      <a16:colId xmlns:a16="http://schemas.microsoft.com/office/drawing/2014/main" val="4124631226"/>
                    </a:ext>
                  </a:extLst>
                </a:gridCol>
                <a:gridCol w="1107637">
                  <a:extLst>
                    <a:ext uri="{9D8B030D-6E8A-4147-A177-3AD203B41FA5}">
                      <a16:colId xmlns:a16="http://schemas.microsoft.com/office/drawing/2014/main" val="1969538309"/>
                    </a:ext>
                  </a:extLst>
                </a:gridCol>
                <a:gridCol w="861496">
                  <a:extLst>
                    <a:ext uri="{9D8B030D-6E8A-4147-A177-3AD203B41FA5}">
                      <a16:colId xmlns:a16="http://schemas.microsoft.com/office/drawing/2014/main" val="2822824219"/>
                    </a:ext>
                  </a:extLst>
                </a:gridCol>
                <a:gridCol w="1125220">
                  <a:extLst>
                    <a:ext uri="{9D8B030D-6E8A-4147-A177-3AD203B41FA5}">
                      <a16:colId xmlns:a16="http://schemas.microsoft.com/office/drawing/2014/main" val="306918940"/>
                    </a:ext>
                  </a:extLst>
                </a:gridCol>
              </a:tblGrid>
              <a:tr h="14000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7730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10/5/2018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3857"/>
                  </a:ext>
                </a:extLst>
              </a:tr>
              <a:tr h="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435355"/>
                  </a:ext>
                </a:extLst>
              </a:tr>
              <a:tr h="770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605891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478908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70572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283016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37231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80344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828123"/>
                  </a:ext>
                </a:extLst>
              </a:tr>
              <a:tr h="8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899711"/>
                  </a:ext>
                </a:extLst>
              </a:tr>
              <a:tr h="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984478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18272"/>
                  </a:ext>
                </a:extLst>
              </a:tr>
              <a:tr h="21001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GA-SW-0001 SWOT Analizi 03.05.2018 R0 dosyasındaki Z1 ve T2'nin  GA-RA-0001 Risk Analizi 03.05.2018 Rev:0 dosyasında “Olası Risk Türü” yerine “Riskin Sebebi” olarak yanlış tanımlandığı ve güçlü yönler ile fırsatların yaratabileceği risklerin ele alınmadığı tespit edilmiştir.(ISO 9001:2015 Madde No:6.1.2.)-MİNÖR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69456"/>
                  </a:ext>
                </a:extLst>
              </a:tr>
              <a:tr h="770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450542"/>
                  </a:ext>
                </a:extLst>
              </a:tr>
              <a:tr h="2975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 Semih ÖZKAN (Bölüm Başkanı)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Kamer ÖZGÜN-Zeynep Ayça TERZİOĞLU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23225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145111"/>
                  </a:ext>
                </a:extLst>
              </a:tr>
              <a:tr h="7501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eğitimlerinin başlangıç aşamalarında süreçlere yeterince hakim olunmadığından yazımda maddi hata yapılmıştır.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18041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530983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476353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 güncellenicek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Semih ÖZKAN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12.11.2018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0462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111288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329325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80825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588683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1031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Analizleri her ay kontrol edilecek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Semih ÖZKAN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596087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0760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329839"/>
                  </a:ext>
                </a:extLst>
              </a:tr>
              <a:tr h="7700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550267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371665"/>
                  </a:ext>
                </a:extLst>
              </a:tr>
              <a:tr h="770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34154"/>
                  </a:ext>
                </a:extLst>
              </a:tr>
              <a:tr h="770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77120"/>
                  </a:ext>
                </a:extLst>
              </a:tr>
              <a:tr h="770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120776"/>
                  </a:ext>
                </a:extLst>
              </a:tr>
              <a:tr h="2100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37121"/>
                  </a:ext>
                </a:extLst>
              </a:tr>
              <a:tr h="7700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08708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65724"/>
                  </a:ext>
                </a:extLst>
              </a:tr>
              <a:tr h="140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676776"/>
                  </a:ext>
                </a:extLst>
              </a:tr>
              <a:tr h="14000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257821"/>
                  </a:ext>
                </a:extLst>
              </a:tr>
              <a:tr h="14000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42704"/>
                  </a:ext>
                </a:extLst>
              </a:tr>
              <a:tr h="1400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55118"/>
                  </a:ext>
                </a:extLst>
              </a:tr>
              <a:tr h="14000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no:………………..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Rev.Tarihi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73405"/>
                  </a:ext>
                </a:extLst>
              </a:tr>
              <a:tr h="14000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665927"/>
                  </a:ext>
                </a:extLst>
              </a:tr>
              <a:tr h="140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065482"/>
                  </a:ext>
                </a:extLst>
              </a:tr>
              <a:tr h="140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817921"/>
                  </a:ext>
                </a:extLst>
              </a:tr>
              <a:tr h="140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978527"/>
                  </a:ext>
                </a:extLst>
              </a:tr>
              <a:tr h="140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23657"/>
                  </a:ext>
                </a:extLst>
              </a:tr>
              <a:tr h="1400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274374"/>
                  </a:ext>
                </a:extLst>
              </a:tr>
              <a:tr h="1400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604650"/>
                  </a:ext>
                </a:extLst>
              </a:tr>
              <a:tr h="1400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460003"/>
                  </a:ext>
                </a:extLst>
              </a:tr>
              <a:tr h="1400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366529"/>
                  </a:ext>
                </a:extLst>
              </a:tr>
              <a:tr h="77004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69534"/>
                  </a:ext>
                </a:extLst>
              </a:tr>
              <a:tr h="13038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528304"/>
                  </a:ext>
                </a:extLst>
              </a:tr>
            </a:tbl>
          </a:graphicData>
        </a:graphic>
      </p:graphicFrame>
      <p:sp>
        <p:nvSpPr>
          <p:cNvPr id="101" name="Metin kutusu 1"/>
          <p:cNvSpPr txBox="1"/>
          <p:nvPr/>
        </p:nvSpPr>
        <p:spPr>
          <a:xfrm>
            <a:off x="8999538" y="2209800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2"/>
          <p:cNvSpPr txBox="1"/>
          <p:nvPr/>
        </p:nvSpPr>
        <p:spPr>
          <a:xfrm>
            <a:off x="9761538" y="2190750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3" name="Metin kutusu 3"/>
          <p:cNvSpPr txBox="1"/>
          <p:nvPr/>
        </p:nvSpPr>
        <p:spPr>
          <a:xfrm>
            <a:off x="5160963" y="104489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4"/>
          <p:cNvSpPr txBox="1"/>
          <p:nvPr/>
        </p:nvSpPr>
        <p:spPr>
          <a:xfrm>
            <a:off x="5160963" y="106203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5"/>
          <p:cNvSpPr txBox="1"/>
          <p:nvPr/>
        </p:nvSpPr>
        <p:spPr>
          <a:xfrm>
            <a:off x="5160963" y="107918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6" name="Metin kutusu 6"/>
          <p:cNvSpPr txBox="1"/>
          <p:nvPr/>
        </p:nvSpPr>
        <p:spPr>
          <a:xfrm>
            <a:off x="5160963" y="109632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7" name="Metin kutusu 7"/>
          <p:cNvSpPr txBox="1"/>
          <p:nvPr/>
        </p:nvSpPr>
        <p:spPr>
          <a:xfrm>
            <a:off x="5160963" y="11134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8" name="Metin kutusu 8"/>
          <p:cNvSpPr txBox="1"/>
          <p:nvPr/>
        </p:nvSpPr>
        <p:spPr>
          <a:xfrm>
            <a:off x="5160963" y="113061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9" name="Metin kutusu 9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0" name="Metin kutusu 10"/>
          <p:cNvSpPr txBox="1"/>
          <p:nvPr/>
        </p:nvSpPr>
        <p:spPr>
          <a:xfrm>
            <a:off x="5160963" y="114776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1" name="Metin kutusu 11"/>
          <p:cNvSpPr txBox="1"/>
          <p:nvPr/>
        </p:nvSpPr>
        <p:spPr>
          <a:xfrm>
            <a:off x="5160963" y="116490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2" name="Metin kutusu 12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3" name="Metin kutusu 13"/>
          <p:cNvSpPr txBox="1"/>
          <p:nvPr/>
        </p:nvSpPr>
        <p:spPr>
          <a:xfrm>
            <a:off x="5160963" y="119919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4" name="Metin kutusu 14"/>
          <p:cNvSpPr txBox="1"/>
          <p:nvPr/>
        </p:nvSpPr>
        <p:spPr>
          <a:xfrm>
            <a:off x="5160963" y="121634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5" name="Metin kutusu 15"/>
          <p:cNvSpPr txBox="1"/>
          <p:nvPr/>
        </p:nvSpPr>
        <p:spPr>
          <a:xfrm>
            <a:off x="5160963" y="123348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6" name="Metin kutusu 16"/>
          <p:cNvSpPr txBox="1"/>
          <p:nvPr/>
        </p:nvSpPr>
        <p:spPr>
          <a:xfrm>
            <a:off x="5160963" y="125063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7" name="Metin kutusu 17"/>
          <p:cNvSpPr txBox="1"/>
          <p:nvPr/>
        </p:nvSpPr>
        <p:spPr>
          <a:xfrm>
            <a:off x="5160963" y="126777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8" name="Metin kutusu 19"/>
          <p:cNvSpPr txBox="1"/>
          <p:nvPr/>
        </p:nvSpPr>
        <p:spPr>
          <a:xfrm>
            <a:off x="8999538" y="2209800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9" name="Metin kutusu 20"/>
          <p:cNvSpPr txBox="1"/>
          <p:nvPr/>
        </p:nvSpPr>
        <p:spPr>
          <a:xfrm>
            <a:off x="9761538" y="2190750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0" name="Metin kutusu 21"/>
          <p:cNvSpPr txBox="1"/>
          <p:nvPr/>
        </p:nvSpPr>
        <p:spPr>
          <a:xfrm>
            <a:off x="5160963" y="104489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1" name="Metin kutusu 22"/>
          <p:cNvSpPr txBox="1"/>
          <p:nvPr/>
        </p:nvSpPr>
        <p:spPr>
          <a:xfrm>
            <a:off x="5160963" y="106203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2" name="Metin kutusu 23"/>
          <p:cNvSpPr txBox="1"/>
          <p:nvPr/>
        </p:nvSpPr>
        <p:spPr>
          <a:xfrm>
            <a:off x="5160963" y="107918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3" name="Metin kutusu 24"/>
          <p:cNvSpPr txBox="1"/>
          <p:nvPr/>
        </p:nvSpPr>
        <p:spPr>
          <a:xfrm>
            <a:off x="5160963" y="109632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4" name="Metin kutusu 25"/>
          <p:cNvSpPr txBox="1"/>
          <p:nvPr/>
        </p:nvSpPr>
        <p:spPr>
          <a:xfrm>
            <a:off x="5160963" y="11134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5" name="Metin kutusu 26"/>
          <p:cNvSpPr txBox="1"/>
          <p:nvPr/>
        </p:nvSpPr>
        <p:spPr>
          <a:xfrm>
            <a:off x="5160963" y="113061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6" name="Metin kutusu 27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7" name="Metin kutusu 28"/>
          <p:cNvSpPr txBox="1"/>
          <p:nvPr/>
        </p:nvSpPr>
        <p:spPr>
          <a:xfrm>
            <a:off x="5160963" y="114776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8" name="Metin kutusu 29"/>
          <p:cNvSpPr txBox="1"/>
          <p:nvPr/>
        </p:nvSpPr>
        <p:spPr>
          <a:xfrm>
            <a:off x="5160963" y="116490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9" name="Metin kutusu 30"/>
          <p:cNvSpPr txBox="1"/>
          <p:nvPr/>
        </p:nvSpPr>
        <p:spPr>
          <a:xfrm>
            <a:off x="5160963" y="118205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0" name="Metin kutusu 31"/>
          <p:cNvSpPr txBox="1"/>
          <p:nvPr/>
        </p:nvSpPr>
        <p:spPr>
          <a:xfrm>
            <a:off x="5160963" y="119919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1" name="Metin kutusu 32"/>
          <p:cNvSpPr txBox="1"/>
          <p:nvPr/>
        </p:nvSpPr>
        <p:spPr>
          <a:xfrm>
            <a:off x="5160963" y="121634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2" name="Metin kutusu 33"/>
          <p:cNvSpPr txBox="1"/>
          <p:nvPr/>
        </p:nvSpPr>
        <p:spPr>
          <a:xfrm>
            <a:off x="5160963" y="123348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3" name="Metin kutusu 34"/>
          <p:cNvSpPr txBox="1"/>
          <p:nvPr/>
        </p:nvSpPr>
        <p:spPr>
          <a:xfrm>
            <a:off x="5160963" y="125063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4" name="Metin kutusu 35"/>
          <p:cNvSpPr txBox="1"/>
          <p:nvPr/>
        </p:nvSpPr>
        <p:spPr>
          <a:xfrm>
            <a:off x="5160963" y="1267777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3126204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8329" y="86462"/>
            <a:ext cx="2736304" cy="576064"/>
          </a:xfrm>
          <a:prstGeom prst="rect">
            <a:avLst/>
          </a:prstGeom>
        </p:spPr>
      </p:pic>
      <p:sp>
        <p:nvSpPr>
          <p:cNvPr id="69" name="Metin kutusu 3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4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5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6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7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8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9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0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1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2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3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4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5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6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3" name="Metin kutusu 17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21"/>
          <p:cNvSpPr txBox="1"/>
          <p:nvPr/>
        </p:nvSpPr>
        <p:spPr>
          <a:xfrm>
            <a:off x="5038863" y="103450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2"/>
          <p:cNvSpPr txBox="1"/>
          <p:nvPr/>
        </p:nvSpPr>
        <p:spPr>
          <a:xfrm>
            <a:off x="5038863" y="105132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23"/>
          <p:cNvSpPr txBox="1"/>
          <p:nvPr/>
        </p:nvSpPr>
        <p:spPr>
          <a:xfrm>
            <a:off x="5038863" y="106799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24"/>
          <p:cNvSpPr txBox="1"/>
          <p:nvPr/>
        </p:nvSpPr>
        <p:spPr>
          <a:xfrm>
            <a:off x="5038863" y="108482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25"/>
          <p:cNvSpPr txBox="1"/>
          <p:nvPr/>
        </p:nvSpPr>
        <p:spPr>
          <a:xfrm>
            <a:off x="5038863" y="110149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26"/>
          <p:cNvSpPr txBox="1"/>
          <p:nvPr/>
        </p:nvSpPr>
        <p:spPr>
          <a:xfrm>
            <a:off x="5038863" y="111832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27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28"/>
          <p:cNvSpPr txBox="1"/>
          <p:nvPr/>
        </p:nvSpPr>
        <p:spPr>
          <a:xfrm>
            <a:off x="5038863" y="113514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29"/>
          <p:cNvSpPr txBox="1"/>
          <p:nvPr/>
        </p:nvSpPr>
        <p:spPr>
          <a:xfrm>
            <a:off x="5038863" y="115181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30"/>
          <p:cNvSpPr txBox="1"/>
          <p:nvPr/>
        </p:nvSpPr>
        <p:spPr>
          <a:xfrm>
            <a:off x="5038863" y="116864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31"/>
          <p:cNvSpPr txBox="1"/>
          <p:nvPr/>
        </p:nvSpPr>
        <p:spPr>
          <a:xfrm>
            <a:off x="5038863" y="1185313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32"/>
          <p:cNvSpPr txBox="1"/>
          <p:nvPr/>
        </p:nvSpPr>
        <p:spPr>
          <a:xfrm>
            <a:off x="5038863" y="12021411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33"/>
          <p:cNvSpPr txBox="1"/>
          <p:nvPr/>
        </p:nvSpPr>
        <p:spPr>
          <a:xfrm>
            <a:off x="5038863" y="12189686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34"/>
          <p:cNvSpPr txBox="1"/>
          <p:nvPr/>
        </p:nvSpPr>
        <p:spPr>
          <a:xfrm>
            <a:off x="5038863" y="12356373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35"/>
          <p:cNvSpPr txBox="1"/>
          <p:nvPr/>
        </p:nvSpPr>
        <p:spPr>
          <a:xfrm>
            <a:off x="5038863" y="12524648"/>
            <a:ext cx="432765" cy="1172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8" name="Metin kutusu 8"/>
          <p:cNvSpPr txBox="1"/>
          <p:nvPr/>
        </p:nvSpPr>
        <p:spPr>
          <a:xfrm>
            <a:off x="5021845" y="103510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9" name="Metin kutusu 9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0" name="Metin kutusu 10"/>
          <p:cNvSpPr txBox="1"/>
          <p:nvPr/>
        </p:nvSpPr>
        <p:spPr>
          <a:xfrm>
            <a:off x="5021845" y="105193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1" name="Metin kutusu 11"/>
          <p:cNvSpPr txBox="1"/>
          <p:nvPr/>
        </p:nvSpPr>
        <p:spPr>
          <a:xfrm>
            <a:off x="5021845" y="106860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2" name="Metin kutusu 12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3" name="Metin kutusu 13"/>
          <p:cNvSpPr txBox="1"/>
          <p:nvPr/>
        </p:nvSpPr>
        <p:spPr>
          <a:xfrm>
            <a:off x="5021845" y="1102259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4" name="Metin kutusu 14"/>
          <p:cNvSpPr txBox="1"/>
          <p:nvPr/>
        </p:nvSpPr>
        <p:spPr>
          <a:xfrm>
            <a:off x="5021845" y="111892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5" name="Metin kutusu 15"/>
          <p:cNvSpPr txBox="1"/>
          <p:nvPr/>
        </p:nvSpPr>
        <p:spPr>
          <a:xfrm>
            <a:off x="5021845" y="113575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6" name="Metin kutusu 16"/>
          <p:cNvSpPr txBox="1"/>
          <p:nvPr/>
        </p:nvSpPr>
        <p:spPr>
          <a:xfrm>
            <a:off x="5021845" y="115242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7" name="Metin kutusu 17"/>
          <p:cNvSpPr txBox="1"/>
          <p:nvPr/>
        </p:nvSpPr>
        <p:spPr>
          <a:xfrm>
            <a:off x="5021845" y="116925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5" name="Metin kutusu 26"/>
          <p:cNvSpPr txBox="1"/>
          <p:nvPr/>
        </p:nvSpPr>
        <p:spPr>
          <a:xfrm>
            <a:off x="5021845" y="103510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6" name="Metin kutusu 27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7" name="Metin kutusu 28"/>
          <p:cNvSpPr txBox="1"/>
          <p:nvPr/>
        </p:nvSpPr>
        <p:spPr>
          <a:xfrm>
            <a:off x="5021845" y="105193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8" name="Metin kutusu 29"/>
          <p:cNvSpPr txBox="1"/>
          <p:nvPr/>
        </p:nvSpPr>
        <p:spPr>
          <a:xfrm>
            <a:off x="5021845" y="106860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9" name="Metin kutusu 30"/>
          <p:cNvSpPr txBox="1"/>
          <p:nvPr/>
        </p:nvSpPr>
        <p:spPr>
          <a:xfrm>
            <a:off x="5021845" y="108543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0" name="Metin kutusu 31"/>
          <p:cNvSpPr txBox="1"/>
          <p:nvPr/>
        </p:nvSpPr>
        <p:spPr>
          <a:xfrm>
            <a:off x="5021845" y="1102259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1" name="Metin kutusu 32"/>
          <p:cNvSpPr txBox="1"/>
          <p:nvPr/>
        </p:nvSpPr>
        <p:spPr>
          <a:xfrm>
            <a:off x="5021845" y="11189284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2" name="Metin kutusu 33"/>
          <p:cNvSpPr txBox="1"/>
          <p:nvPr/>
        </p:nvSpPr>
        <p:spPr>
          <a:xfrm>
            <a:off x="5021845" y="11357559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3" name="Metin kutusu 34"/>
          <p:cNvSpPr txBox="1"/>
          <p:nvPr/>
        </p:nvSpPr>
        <p:spPr>
          <a:xfrm>
            <a:off x="5021845" y="11524247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4" name="Metin kutusu 35"/>
          <p:cNvSpPr txBox="1"/>
          <p:nvPr/>
        </p:nvSpPr>
        <p:spPr>
          <a:xfrm>
            <a:off x="5021845" y="11692522"/>
            <a:ext cx="427997" cy="12085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875714"/>
              </p:ext>
            </p:extLst>
          </p:nvPr>
        </p:nvGraphicFramePr>
        <p:xfrm>
          <a:off x="395534" y="741889"/>
          <a:ext cx="8424938" cy="5611297"/>
        </p:xfrm>
        <a:graphic>
          <a:graphicData uri="http://schemas.openxmlformats.org/drawingml/2006/table">
            <a:tbl>
              <a:tblPr/>
              <a:tblGrid>
                <a:gridCol w="643945">
                  <a:extLst>
                    <a:ext uri="{9D8B030D-6E8A-4147-A177-3AD203B41FA5}">
                      <a16:colId xmlns:a16="http://schemas.microsoft.com/office/drawing/2014/main" val="106120649"/>
                    </a:ext>
                  </a:extLst>
                </a:gridCol>
                <a:gridCol w="579551">
                  <a:extLst>
                    <a:ext uri="{9D8B030D-6E8A-4147-A177-3AD203B41FA5}">
                      <a16:colId xmlns:a16="http://schemas.microsoft.com/office/drawing/2014/main" val="1969466868"/>
                    </a:ext>
                  </a:extLst>
                </a:gridCol>
                <a:gridCol w="708338">
                  <a:extLst>
                    <a:ext uri="{9D8B030D-6E8A-4147-A177-3AD203B41FA5}">
                      <a16:colId xmlns:a16="http://schemas.microsoft.com/office/drawing/2014/main" val="1134518048"/>
                    </a:ext>
                  </a:extLst>
                </a:gridCol>
                <a:gridCol w="876481">
                  <a:extLst>
                    <a:ext uri="{9D8B030D-6E8A-4147-A177-3AD203B41FA5}">
                      <a16:colId xmlns:a16="http://schemas.microsoft.com/office/drawing/2014/main" val="3424521105"/>
                    </a:ext>
                  </a:extLst>
                </a:gridCol>
                <a:gridCol w="772734">
                  <a:extLst>
                    <a:ext uri="{9D8B030D-6E8A-4147-A177-3AD203B41FA5}">
                      <a16:colId xmlns:a16="http://schemas.microsoft.com/office/drawing/2014/main" val="516607064"/>
                    </a:ext>
                  </a:extLst>
                </a:gridCol>
                <a:gridCol w="708338">
                  <a:extLst>
                    <a:ext uri="{9D8B030D-6E8A-4147-A177-3AD203B41FA5}">
                      <a16:colId xmlns:a16="http://schemas.microsoft.com/office/drawing/2014/main" val="1389586445"/>
                    </a:ext>
                  </a:extLst>
                </a:gridCol>
                <a:gridCol w="279042">
                  <a:extLst>
                    <a:ext uri="{9D8B030D-6E8A-4147-A177-3AD203B41FA5}">
                      <a16:colId xmlns:a16="http://schemas.microsoft.com/office/drawing/2014/main" val="2603076850"/>
                    </a:ext>
                  </a:extLst>
                </a:gridCol>
                <a:gridCol w="708338">
                  <a:extLst>
                    <a:ext uri="{9D8B030D-6E8A-4147-A177-3AD203B41FA5}">
                      <a16:colId xmlns:a16="http://schemas.microsoft.com/office/drawing/2014/main" val="792351377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728576594"/>
                    </a:ext>
                  </a:extLst>
                </a:gridCol>
                <a:gridCol w="876481">
                  <a:extLst>
                    <a:ext uri="{9D8B030D-6E8A-4147-A177-3AD203B41FA5}">
                      <a16:colId xmlns:a16="http://schemas.microsoft.com/office/drawing/2014/main" val="3435304554"/>
                    </a:ext>
                  </a:extLst>
                </a:gridCol>
                <a:gridCol w="1144788">
                  <a:extLst>
                    <a:ext uri="{9D8B030D-6E8A-4147-A177-3AD203B41FA5}">
                      <a16:colId xmlns:a16="http://schemas.microsoft.com/office/drawing/2014/main" val="2576626551"/>
                    </a:ext>
                  </a:extLst>
                </a:gridCol>
              </a:tblGrid>
              <a:tr h="15059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96986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10/5/2018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09466"/>
                  </a:ext>
                </a:extLst>
              </a:tr>
              <a:tr h="7529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919616"/>
                  </a:ext>
                </a:extLst>
              </a:tr>
              <a:tr h="782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086206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940307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09036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128791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213556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4864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543397"/>
                  </a:ext>
                </a:extLst>
              </a:tr>
              <a:tr h="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757162"/>
                  </a:ext>
                </a:extLst>
              </a:tr>
              <a:tr h="7529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26239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18796"/>
                  </a:ext>
                </a:extLst>
              </a:tr>
              <a:tr h="14232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GA-İA-0001 STAJ dosyasında geçen Form3: Staj Deneyimi Değerlendirme Formu,  22 nolu Form, 43 nolu Form için KYS numaralarının olmadığı tespit edilmiştir. (ISO 9001:2015 Madde No:7.5.3.1.)-MİNÖR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078511"/>
                  </a:ext>
                </a:extLst>
              </a:tr>
              <a:tr h="7827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753887"/>
                  </a:ext>
                </a:extLst>
              </a:tr>
              <a:tr h="30243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 Semih ÖZKAN (Bölüm Başkanı)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Kamer ÖZGÜN-Zeynep Ayça TERZİOĞLU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41125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121621"/>
                  </a:ext>
                </a:extLst>
              </a:tr>
              <a:tr h="7529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eğitimlerinin başlangıç aşamalarında süreçlere yeterince hakim olunmadığından yazımda maddi hata yapılmıştır.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8896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5224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218785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95163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418558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078313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90166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43109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45118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Staj Formlarına form numarası verilerek hazırlanması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Semih ÖZKAN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13.11.2018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844527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12878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30757"/>
                  </a:ext>
                </a:extLst>
              </a:tr>
              <a:tr h="7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49290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81190"/>
                  </a:ext>
                </a:extLst>
              </a:tr>
              <a:tr h="782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08302"/>
                  </a:ext>
                </a:extLst>
              </a:tr>
              <a:tr h="782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49837"/>
                  </a:ext>
                </a:extLst>
              </a:tr>
              <a:tr h="782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273379"/>
                  </a:ext>
                </a:extLst>
              </a:tr>
              <a:tr h="2134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24696"/>
                  </a:ext>
                </a:extLst>
              </a:tr>
              <a:tr h="7827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16727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687879"/>
                  </a:ext>
                </a:extLst>
              </a:tr>
              <a:tr h="1423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15217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458023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607300"/>
                  </a:ext>
                </a:extLst>
              </a:tr>
              <a:tr h="1423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966548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no:………………..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Rev.Tarihi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930359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674879"/>
                  </a:ext>
                </a:extLst>
              </a:tr>
              <a:tr h="1423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189020"/>
                  </a:ext>
                </a:extLst>
              </a:tr>
              <a:tr h="1423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70521"/>
                  </a:ext>
                </a:extLst>
              </a:tr>
              <a:tr h="1423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409776"/>
                  </a:ext>
                </a:extLst>
              </a:tr>
              <a:tr h="1423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84198"/>
                  </a:ext>
                </a:extLst>
              </a:tr>
              <a:tr h="1423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216303"/>
                  </a:ext>
                </a:extLst>
              </a:tr>
              <a:tr h="1423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01724"/>
                  </a:ext>
                </a:extLst>
              </a:tr>
              <a:tr h="1423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5195"/>
                  </a:ext>
                </a:extLst>
              </a:tr>
              <a:tr h="1423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847995"/>
                  </a:ext>
                </a:extLst>
              </a:tr>
              <a:tr h="7827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05204"/>
                  </a:ext>
                </a:extLst>
              </a:tr>
              <a:tr h="13253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31435"/>
                  </a:ext>
                </a:extLst>
              </a:tr>
            </a:tbl>
          </a:graphicData>
        </a:graphic>
      </p:graphicFrame>
      <p:sp>
        <p:nvSpPr>
          <p:cNvPr id="118" name="Metin kutusu 1"/>
          <p:cNvSpPr txBox="1"/>
          <p:nvPr/>
        </p:nvSpPr>
        <p:spPr>
          <a:xfrm>
            <a:off x="8806373" y="2230873"/>
            <a:ext cx="488934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9" name="Metin kutusu 2"/>
          <p:cNvSpPr txBox="1"/>
          <p:nvPr/>
        </p:nvSpPr>
        <p:spPr>
          <a:xfrm>
            <a:off x="9563611" y="2211823"/>
            <a:ext cx="488934" cy="117656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0" name="Metin kutusu 3"/>
          <p:cNvSpPr txBox="1"/>
          <p:nvPr/>
        </p:nvSpPr>
        <p:spPr>
          <a:xfrm>
            <a:off x="4988570" y="95921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1" name="Metin kutusu 4"/>
          <p:cNvSpPr txBox="1"/>
          <p:nvPr/>
        </p:nvSpPr>
        <p:spPr>
          <a:xfrm>
            <a:off x="4988570" y="97572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2" name="Metin kutusu 5"/>
          <p:cNvSpPr txBox="1"/>
          <p:nvPr/>
        </p:nvSpPr>
        <p:spPr>
          <a:xfrm>
            <a:off x="4988570" y="99238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3" name="Metin kutusu 6"/>
          <p:cNvSpPr txBox="1"/>
          <p:nvPr/>
        </p:nvSpPr>
        <p:spPr>
          <a:xfrm>
            <a:off x="4988570" y="1009058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4" name="Metin kutusu 7"/>
          <p:cNvSpPr txBox="1"/>
          <p:nvPr/>
        </p:nvSpPr>
        <p:spPr>
          <a:xfrm>
            <a:off x="4988570" y="102572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5" name="Metin kutusu 8"/>
          <p:cNvSpPr txBox="1"/>
          <p:nvPr/>
        </p:nvSpPr>
        <p:spPr>
          <a:xfrm>
            <a:off x="4988570" y="104223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6" name="Metin kutusu 9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7" name="Metin kutusu 10"/>
          <p:cNvSpPr txBox="1"/>
          <p:nvPr/>
        </p:nvSpPr>
        <p:spPr>
          <a:xfrm>
            <a:off x="4988570" y="1058906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8" name="Metin kutusu 11"/>
          <p:cNvSpPr txBox="1"/>
          <p:nvPr/>
        </p:nvSpPr>
        <p:spPr>
          <a:xfrm>
            <a:off x="4988570" y="1075574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9" name="Metin kutusu 12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0" name="Metin kutusu 13"/>
          <p:cNvSpPr txBox="1"/>
          <p:nvPr/>
        </p:nvSpPr>
        <p:spPr>
          <a:xfrm>
            <a:off x="4988570" y="110875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1" name="Metin kutusu 14"/>
          <p:cNvSpPr txBox="1"/>
          <p:nvPr/>
        </p:nvSpPr>
        <p:spPr>
          <a:xfrm>
            <a:off x="4988570" y="1125422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2" name="Metin kutusu 15"/>
          <p:cNvSpPr txBox="1"/>
          <p:nvPr/>
        </p:nvSpPr>
        <p:spPr>
          <a:xfrm>
            <a:off x="4988570" y="114209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3" name="Metin kutusu 16"/>
          <p:cNvSpPr txBox="1"/>
          <p:nvPr/>
        </p:nvSpPr>
        <p:spPr>
          <a:xfrm>
            <a:off x="4988570" y="115860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4" name="Metin kutusu 17"/>
          <p:cNvSpPr txBox="1"/>
          <p:nvPr/>
        </p:nvSpPr>
        <p:spPr>
          <a:xfrm>
            <a:off x="4988570" y="117526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5" name="Metin kutusu 19"/>
          <p:cNvSpPr txBox="1"/>
          <p:nvPr/>
        </p:nvSpPr>
        <p:spPr>
          <a:xfrm>
            <a:off x="8806373" y="2230873"/>
            <a:ext cx="488934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6" name="Metin kutusu 20"/>
          <p:cNvSpPr txBox="1"/>
          <p:nvPr/>
        </p:nvSpPr>
        <p:spPr>
          <a:xfrm>
            <a:off x="9563611" y="2211823"/>
            <a:ext cx="488934" cy="117656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7" name="Metin kutusu 21"/>
          <p:cNvSpPr txBox="1"/>
          <p:nvPr/>
        </p:nvSpPr>
        <p:spPr>
          <a:xfrm>
            <a:off x="4988570" y="95921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8" name="Metin kutusu 22"/>
          <p:cNvSpPr txBox="1"/>
          <p:nvPr/>
        </p:nvSpPr>
        <p:spPr>
          <a:xfrm>
            <a:off x="4988570" y="97572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9" name="Metin kutusu 23"/>
          <p:cNvSpPr txBox="1"/>
          <p:nvPr/>
        </p:nvSpPr>
        <p:spPr>
          <a:xfrm>
            <a:off x="4988570" y="99238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0" name="Metin kutusu 24"/>
          <p:cNvSpPr txBox="1"/>
          <p:nvPr/>
        </p:nvSpPr>
        <p:spPr>
          <a:xfrm>
            <a:off x="4988570" y="1009058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1" name="Metin kutusu 25"/>
          <p:cNvSpPr txBox="1"/>
          <p:nvPr/>
        </p:nvSpPr>
        <p:spPr>
          <a:xfrm>
            <a:off x="4988570" y="102572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2" name="Metin kutusu 26"/>
          <p:cNvSpPr txBox="1"/>
          <p:nvPr/>
        </p:nvSpPr>
        <p:spPr>
          <a:xfrm>
            <a:off x="4988570" y="1042237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3" name="Metin kutusu 27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4" name="Metin kutusu 28"/>
          <p:cNvSpPr txBox="1"/>
          <p:nvPr/>
        </p:nvSpPr>
        <p:spPr>
          <a:xfrm>
            <a:off x="4988570" y="1058906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5" name="Metin kutusu 29"/>
          <p:cNvSpPr txBox="1"/>
          <p:nvPr/>
        </p:nvSpPr>
        <p:spPr>
          <a:xfrm>
            <a:off x="4988570" y="1075574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6" name="Metin kutusu 30"/>
          <p:cNvSpPr txBox="1"/>
          <p:nvPr/>
        </p:nvSpPr>
        <p:spPr>
          <a:xfrm>
            <a:off x="4988570" y="109224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7" name="Metin kutusu 31"/>
          <p:cNvSpPr txBox="1"/>
          <p:nvPr/>
        </p:nvSpPr>
        <p:spPr>
          <a:xfrm>
            <a:off x="4988570" y="11087535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8" name="Metin kutusu 32"/>
          <p:cNvSpPr txBox="1"/>
          <p:nvPr/>
        </p:nvSpPr>
        <p:spPr>
          <a:xfrm>
            <a:off x="4988570" y="11254223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9" name="Metin kutusu 33"/>
          <p:cNvSpPr txBox="1"/>
          <p:nvPr/>
        </p:nvSpPr>
        <p:spPr>
          <a:xfrm>
            <a:off x="4988570" y="114209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0" name="Metin kutusu 34"/>
          <p:cNvSpPr txBox="1"/>
          <p:nvPr/>
        </p:nvSpPr>
        <p:spPr>
          <a:xfrm>
            <a:off x="4988570" y="11586010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1" name="Metin kutusu 35"/>
          <p:cNvSpPr txBox="1"/>
          <p:nvPr/>
        </p:nvSpPr>
        <p:spPr>
          <a:xfrm>
            <a:off x="4988570" y="11752698"/>
            <a:ext cx="427816" cy="1176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857892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95536" y="270892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Nisan-Ekim aralığında bölüme yönelik herhangi bir şikayet söz konusu değildir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456"/>
              </p:ext>
            </p:extLst>
          </p:nvPr>
        </p:nvGraphicFramePr>
        <p:xfrm>
          <a:off x="0" y="3933056"/>
          <a:ext cx="9144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</a:t>
                      </a:r>
                      <a:r>
                        <a:rPr lang="tr-TR" baseline="0" dirty="0"/>
                        <a:t>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 Konusu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Sonuç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464004" cy="5760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57010"/>
              </p:ext>
            </p:extLst>
          </p:nvPr>
        </p:nvGraphicFramePr>
        <p:xfrm>
          <a:off x="395538" y="817089"/>
          <a:ext cx="8291261" cy="5686246"/>
        </p:xfrm>
        <a:graphic>
          <a:graphicData uri="http://schemas.openxmlformats.org/drawingml/2006/table">
            <a:tbl>
              <a:tblPr/>
              <a:tblGrid>
                <a:gridCol w="1012362">
                  <a:extLst>
                    <a:ext uri="{9D8B030D-6E8A-4147-A177-3AD203B41FA5}">
                      <a16:colId xmlns:a16="http://schemas.microsoft.com/office/drawing/2014/main" val="1652278765"/>
                    </a:ext>
                  </a:extLst>
                </a:gridCol>
                <a:gridCol w="894256">
                  <a:extLst>
                    <a:ext uri="{9D8B030D-6E8A-4147-A177-3AD203B41FA5}">
                      <a16:colId xmlns:a16="http://schemas.microsoft.com/office/drawing/2014/main" val="257448229"/>
                    </a:ext>
                  </a:extLst>
                </a:gridCol>
                <a:gridCol w="1079855">
                  <a:extLst>
                    <a:ext uri="{9D8B030D-6E8A-4147-A177-3AD203B41FA5}">
                      <a16:colId xmlns:a16="http://schemas.microsoft.com/office/drawing/2014/main" val="3209974426"/>
                    </a:ext>
                  </a:extLst>
                </a:gridCol>
                <a:gridCol w="749148">
                  <a:extLst>
                    <a:ext uri="{9D8B030D-6E8A-4147-A177-3AD203B41FA5}">
                      <a16:colId xmlns:a16="http://schemas.microsoft.com/office/drawing/2014/main" val="3754088245"/>
                    </a:ext>
                  </a:extLst>
                </a:gridCol>
                <a:gridCol w="607420">
                  <a:extLst>
                    <a:ext uri="{9D8B030D-6E8A-4147-A177-3AD203B41FA5}">
                      <a16:colId xmlns:a16="http://schemas.microsoft.com/office/drawing/2014/main" val="1064943168"/>
                    </a:ext>
                  </a:extLst>
                </a:gridCol>
                <a:gridCol w="759272">
                  <a:extLst>
                    <a:ext uri="{9D8B030D-6E8A-4147-A177-3AD203B41FA5}">
                      <a16:colId xmlns:a16="http://schemas.microsoft.com/office/drawing/2014/main" val="3704853231"/>
                    </a:ext>
                  </a:extLst>
                </a:gridCol>
                <a:gridCol w="759272">
                  <a:extLst>
                    <a:ext uri="{9D8B030D-6E8A-4147-A177-3AD203B41FA5}">
                      <a16:colId xmlns:a16="http://schemas.microsoft.com/office/drawing/2014/main" val="2195268036"/>
                    </a:ext>
                  </a:extLst>
                </a:gridCol>
                <a:gridCol w="691784">
                  <a:extLst>
                    <a:ext uri="{9D8B030D-6E8A-4147-A177-3AD203B41FA5}">
                      <a16:colId xmlns:a16="http://schemas.microsoft.com/office/drawing/2014/main" val="185043403"/>
                    </a:ext>
                  </a:extLst>
                </a:gridCol>
                <a:gridCol w="337456">
                  <a:extLst>
                    <a:ext uri="{9D8B030D-6E8A-4147-A177-3AD203B41FA5}">
                      <a16:colId xmlns:a16="http://schemas.microsoft.com/office/drawing/2014/main" val="1921217766"/>
                    </a:ext>
                  </a:extLst>
                </a:gridCol>
                <a:gridCol w="759272">
                  <a:extLst>
                    <a:ext uri="{9D8B030D-6E8A-4147-A177-3AD203B41FA5}">
                      <a16:colId xmlns:a16="http://schemas.microsoft.com/office/drawing/2014/main" val="583917930"/>
                    </a:ext>
                  </a:extLst>
                </a:gridCol>
                <a:gridCol w="641164">
                  <a:extLst>
                    <a:ext uri="{9D8B030D-6E8A-4147-A177-3AD203B41FA5}">
                      <a16:colId xmlns:a16="http://schemas.microsoft.com/office/drawing/2014/main" val="37809263"/>
                    </a:ext>
                  </a:extLst>
                </a:gridCol>
              </a:tblGrid>
              <a:tr h="22629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9520"/>
                  </a:ext>
                </a:extLst>
              </a:tr>
              <a:tr h="10198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19422"/>
                  </a:ext>
                </a:extLst>
              </a:tr>
              <a:tr h="3935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9/10/2018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F. Bike KOCAOĞLU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Dekan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)-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Semih ÖZKAN (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Bölüm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Başkanı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)-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Merve SOLMAZ (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Öğretim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Görevlisi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)-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Duygu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ÖZYEŞİL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Fakülte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Sekreteri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21697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910273"/>
                  </a:ext>
                </a:extLst>
              </a:tr>
              <a:tr h="11085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LLLL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161780"/>
                  </a:ext>
                </a:extLst>
              </a:tr>
              <a:tr h="252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50215"/>
                  </a:ext>
                </a:extLst>
              </a:tr>
              <a:tr h="372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6.1.2 - 7.5.3.1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451806"/>
                  </a:ext>
                </a:extLst>
              </a:tr>
              <a:tr h="13385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259779"/>
                  </a:ext>
                </a:extLst>
              </a:tr>
              <a:tr h="11536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KKKK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432095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4.2.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velilerinin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listeye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dahil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gerekmektedir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371482"/>
                  </a:ext>
                </a:extLst>
              </a:tr>
              <a:tr h="288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5.3.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Organizasyon şemasında Mutfak Şefi (Öğr. Gör.) ve Mutfak Teknik Elemanları (Destek Hizmetleri/ Temizlik Görevlisi)  olarak düzeltilmelidir. 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826899"/>
                  </a:ext>
                </a:extLst>
              </a:tr>
              <a:tr h="1893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7.5.3.2.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Fiziksel arşiv bölüme ait çelik dolap mevcut değildir. Arşiv korunulurluğu konusunda sorunlar mevcuttur.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768205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890305"/>
                  </a:ext>
                </a:extLst>
              </a:tr>
              <a:tr h="215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820157"/>
                  </a:ext>
                </a:extLst>
              </a:tr>
              <a:tr h="215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51280"/>
                  </a:ext>
                </a:extLst>
              </a:tr>
              <a:tr h="215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275589"/>
                  </a:ext>
                </a:extLst>
              </a:tr>
              <a:tr h="11536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JJJJ</a:t>
                      </a:r>
                    </a:p>
                  </a:txBody>
                  <a:tcPr marL="3655" marR="3655" marT="36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13148"/>
                  </a:ext>
                </a:extLst>
              </a:tr>
              <a:tr h="101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221718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78881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50978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54166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16691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21203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483138"/>
                  </a:ext>
                </a:extLst>
              </a:tr>
              <a:tr h="14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675329"/>
                  </a:ext>
                </a:extLst>
              </a:tr>
              <a:tr h="97553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832552"/>
                  </a:ext>
                </a:extLst>
              </a:tr>
              <a:tr h="1153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93992"/>
                  </a:ext>
                </a:extLst>
              </a:tr>
              <a:tr h="18734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1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Kamer ÖZGÜN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9/10/2018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02821"/>
                  </a:ext>
                </a:extLst>
              </a:tr>
              <a:tr h="2262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2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TERZİOĞLU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9/10/2018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110917"/>
                  </a:ext>
                </a:extLst>
              </a:tr>
              <a:tr h="27713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 Semih ÖZKAN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9/10/2018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55" marR="3655" marT="3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58628"/>
                  </a:ext>
                </a:extLst>
              </a:tr>
              <a:tr h="9755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 No:KY-FR-0030 Yayın Tarihi:03.05.2018 Değ.Tarihi:-Değ.No:0</a:t>
                      </a: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55" marR="3655" marT="36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15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4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46134"/>
              </p:ext>
            </p:extLst>
          </p:nvPr>
        </p:nvGraphicFramePr>
        <p:xfrm>
          <a:off x="323528" y="422910"/>
          <a:ext cx="8568952" cy="58623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225307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2343645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269786">
                <a:tc>
                  <a:txBody>
                    <a:bodyPr/>
                    <a:lstStyle/>
                    <a:p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Zayıf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Yön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192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Z1- </a:t>
                      </a:r>
                      <a:r>
                        <a:rPr lang="en-US" sz="1400" u="none" strike="noStrike" dirty="0" err="1">
                          <a:effectLst/>
                        </a:rPr>
                        <a:t>Yeni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kurulmuş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(Hala zayıf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yön)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Z2-Tanıtım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reklam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eksikliği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Güçlüye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Döndü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Z3- </a:t>
                      </a:r>
                      <a:r>
                        <a:rPr lang="en-US" sz="1400" u="none" strike="noStrike" dirty="0" err="1">
                          <a:effectLst/>
                        </a:rPr>
                        <a:t>Finans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yapısının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güçlü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(Hala zayıf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yön)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Z4- </a:t>
                      </a:r>
                      <a:r>
                        <a:rPr lang="en-US" sz="1400" u="none" strike="noStrike" dirty="0" err="1">
                          <a:effectLst/>
                        </a:rPr>
                        <a:t>Uygulama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laboratuvarlarının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yetersiz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(Hala zayıf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yön)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Z5- </a:t>
                      </a:r>
                      <a:r>
                        <a:rPr lang="en-US" sz="1400" u="none" strike="noStrike" dirty="0" err="1">
                          <a:effectLst/>
                        </a:rPr>
                        <a:t>Yabancı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dil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seçeneklerinin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yetersiz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Güçlüye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Döndü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9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1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8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7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1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7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5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20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92896" y="947507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30</a:t>
            </a:fld>
            <a:endParaRPr lang="tr-TR"/>
          </a:p>
        </p:txBody>
      </p:sp>
      <p:sp>
        <p:nvSpPr>
          <p:cNvPr id="67" name="Metin kutusu 66"/>
          <p:cNvSpPr txBox="1"/>
          <p:nvPr/>
        </p:nvSpPr>
        <p:spPr>
          <a:xfrm>
            <a:off x="406874" y="2636912"/>
            <a:ext cx="553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Son 6 aydır süreçte herhangi bir değişiklik olmamıştır.</a:t>
            </a:r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31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467544" y="205100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Bölüm uygulama derslerinin yürütülebilmesi için «</a:t>
            </a:r>
            <a:r>
              <a:rPr lang="tr-TR" b="1" dirty="0">
                <a:solidFill>
                  <a:srgbClr val="FF0000"/>
                </a:solidFill>
              </a:rPr>
              <a:t>GASTRONOMİ EĞİTİM </a:t>
            </a:r>
            <a:r>
              <a:rPr lang="en-US" b="1" dirty="0" smtClean="0">
                <a:solidFill>
                  <a:srgbClr val="FF0000"/>
                </a:solidFill>
              </a:rPr>
              <a:t>UYGULAMA </a:t>
            </a:r>
            <a:r>
              <a:rPr lang="tr-TR" b="1" dirty="0" smtClean="0">
                <a:solidFill>
                  <a:srgbClr val="FF0000"/>
                </a:solidFill>
              </a:rPr>
              <a:t>MUTFAĞI</a:t>
            </a:r>
            <a:r>
              <a:rPr lang="tr-TR" b="1" dirty="0"/>
              <a:t>» yapılması gerekmektedir</a:t>
            </a:r>
            <a:r>
              <a:rPr lang="tr-TR" b="1" dirty="0" smtClean="0"/>
              <a:t>.</a:t>
            </a: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Gastronomi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Mutfak</a:t>
            </a:r>
            <a:r>
              <a:rPr lang="en-US" b="1" dirty="0" smtClean="0"/>
              <a:t> </a:t>
            </a:r>
            <a:r>
              <a:rPr lang="en-US" b="1" dirty="0" err="1" smtClean="0"/>
              <a:t>Sanatları</a:t>
            </a:r>
            <a:r>
              <a:rPr lang="en-US" b="1" dirty="0" smtClean="0"/>
              <a:t> </a:t>
            </a:r>
            <a:r>
              <a:rPr lang="en-US" b="1" dirty="0" err="1" smtClean="0"/>
              <a:t>Bölümü</a:t>
            </a:r>
            <a:r>
              <a:rPr lang="en-US" b="1" dirty="0" smtClean="0"/>
              <a:t>, </a:t>
            </a:r>
            <a:r>
              <a:rPr lang="en-US" b="1" dirty="0" err="1" smtClean="0"/>
              <a:t>Eğitim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Uygulama</a:t>
            </a:r>
            <a:r>
              <a:rPr lang="en-US" b="1" dirty="0" smtClean="0"/>
              <a:t> </a:t>
            </a:r>
            <a:r>
              <a:rPr lang="en-US" b="1" dirty="0" err="1" smtClean="0"/>
              <a:t>Mutfağı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mutfak</a:t>
            </a:r>
            <a:r>
              <a:rPr lang="en-US" b="1" dirty="0" smtClean="0"/>
              <a:t> </a:t>
            </a:r>
            <a:r>
              <a:rPr lang="en-US" b="1" dirty="0" err="1" smtClean="0"/>
              <a:t>temizlik</a:t>
            </a:r>
            <a:r>
              <a:rPr lang="en-US" b="1" dirty="0" smtClean="0"/>
              <a:t> </a:t>
            </a:r>
            <a:r>
              <a:rPr lang="en-US" b="1" dirty="0" err="1" smtClean="0"/>
              <a:t>personeli</a:t>
            </a:r>
            <a:r>
              <a:rPr lang="en-US" b="1" dirty="0" smtClean="0"/>
              <a:t> </a:t>
            </a:r>
            <a:r>
              <a:rPr lang="en-US" b="1" dirty="0" err="1" smtClean="0"/>
              <a:t>ihtiyacı</a:t>
            </a:r>
            <a:r>
              <a:rPr lang="en-US" b="1" dirty="0" smtClean="0"/>
              <a:t> </a:t>
            </a:r>
            <a:r>
              <a:rPr lang="en-US" b="1" dirty="0" err="1" smtClean="0"/>
              <a:t>bulunmaktadır</a:t>
            </a:r>
            <a:r>
              <a:rPr lang="en-US" b="1" dirty="0" smtClean="0"/>
              <a:t>.</a:t>
            </a:r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1" dirty="0"/>
          </a:p>
          <a:p>
            <a:endParaRPr lang="en-US" b="1" dirty="0" smtClean="0"/>
          </a:p>
          <a:p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Stratejik Plan Madde </a:t>
            </a:r>
            <a:r>
              <a:rPr lang="en-US" b="1" dirty="0" smtClean="0"/>
              <a:t>1.4.5’</a:t>
            </a:r>
            <a:r>
              <a:rPr lang="tr-TR" b="1" dirty="0" smtClean="0"/>
              <a:t>de </a:t>
            </a:r>
            <a:r>
              <a:rPr lang="tr-TR" b="1" dirty="0"/>
              <a:t>tanımlandığı üzere, bölüme 2019 yılı için </a:t>
            </a:r>
            <a:r>
              <a:rPr lang="en-US" b="1" dirty="0" err="1" smtClean="0"/>
              <a:t>akademik</a:t>
            </a:r>
            <a:r>
              <a:rPr lang="en-US" b="1" dirty="0" smtClean="0"/>
              <a:t> </a:t>
            </a:r>
            <a:r>
              <a:rPr lang="en-US" b="1" dirty="0" err="1" smtClean="0"/>
              <a:t>personel</a:t>
            </a:r>
            <a:r>
              <a:rPr lang="tr-TR" b="1" dirty="0" smtClean="0"/>
              <a:t> </a:t>
            </a:r>
            <a:r>
              <a:rPr lang="tr-TR" b="1" dirty="0"/>
              <a:t>alımı gerekmektedir.</a:t>
            </a: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76470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32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359532" y="1484784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Gastronomi ve Mutfak Sanatları Bölümü’nün eğitim faaliyetini sürdürebilmesi için </a:t>
            </a:r>
            <a:r>
              <a:rPr lang="tr-TR" b="1" dirty="0" smtClean="0"/>
              <a:t>«</a:t>
            </a:r>
            <a:r>
              <a:rPr lang="en-US" b="1" dirty="0" smtClean="0">
                <a:solidFill>
                  <a:srgbClr val="FF0000"/>
                </a:solidFill>
              </a:rPr>
              <a:t>GASTRONOMI </a:t>
            </a:r>
            <a:r>
              <a:rPr lang="tr-TR" b="1" dirty="0" smtClean="0">
                <a:solidFill>
                  <a:srgbClr val="FF0000"/>
                </a:solidFill>
              </a:rPr>
              <a:t>EĞİTİM UYGULAMA MUTFAĞI</a:t>
            </a:r>
            <a:r>
              <a:rPr lang="tr-TR" b="1" dirty="0" smtClean="0"/>
              <a:t>» </a:t>
            </a:r>
            <a:r>
              <a:rPr lang="tr-TR" b="1" dirty="0"/>
              <a:t>yapılmalıdır.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Gastronomi ve Mutfak Sanatları Bölümü öğrencilerinin </a:t>
            </a:r>
            <a:r>
              <a:rPr lang="tr-TR" b="1" dirty="0" err="1"/>
              <a:t>sektörel</a:t>
            </a:r>
            <a:r>
              <a:rPr lang="tr-TR" b="1" dirty="0"/>
              <a:t> tecrübelerini artırmak ve profesyonel hayata hazırlamak için </a:t>
            </a:r>
            <a:r>
              <a:rPr lang="tr-TR" b="1" dirty="0" err="1"/>
              <a:t>sektörel</a:t>
            </a:r>
            <a:r>
              <a:rPr lang="tr-TR" b="1" dirty="0"/>
              <a:t> kuruluşlarla olan ilişkiler sürekli aktif tutulmalı ve mezun takip izlemi sürdürülmelidir.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Öğrencilerin yurt içi ve yurt dışı staj olanaklarının geliştirilmesi için çalışmalar sürdürülmelidir</a:t>
            </a:r>
            <a:r>
              <a:rPr lang="tr-TR" b="1" dirty="0" smtClean="0"/>
              <a:t>.</a:t>
            </a: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err="1"/>
              <a:t>Sektör</a:t>
            </a:r>
            <a:r>
              <a:rPr lang="en-US" b="1" dirty="0"/>
              <a:t> </a:t>
            </a:r>
            <a:r>
              <a:rPr lang="en-US" b="1" dirty="0" err="1"/>
              <a:t>temsilcilerinden</a:t>
            </a:r>
            <a:r>
              <a:rPr lang="en-US" b="1" dirty="0"/>
              <a:t> </a:t>
            </a:r>
            <a:r>
              <a:rPr lang="en-US" b="1" dirty="0" err="1"/>
              <a:t>görüş</a:t>
            </a:r>
            <a:r>
              <a:rPr lang="en-US" b="1" dirty="0"/>
              <a:t> </a:t>
            </a:r>
            <a:r>
              <a:rPr lang="en-US" b="1" dirty="0" err="1"/>
              <a:t>alarak</a:t>
            </a:r>
            <a:r>
              <a:rPr lang="en-US" b="1" dirty="0"/>
              <a:t> </a:t>
            </a:r>
            <a:r>
              <a:rPr lang="en-US" b="1" dirty="0" err="1"/>
              <a:t>müfredat</a:t>
            </a:r>
            <a:r>
              <a:rPr lang="en-US" b="1" dirty="0"/>
              <a:t> </a:t>
            </a:r>
            <a:r>
              <a:rPr lang="en-US" b="1" dirty="0" err="1"/>
              <a:t>programının</a:t>
            </a:r>
            <a:r>
              <a:rPr lang="en-US" b="1" dirty="0"/>
              <a:t> </a:t>
            </a:r>
            <a:r>
              <a:rPr lang="en-US" b="1" dirty="0" err="1"/>
              <a:t>günün</a:t>
            </a:r>
            <a:r>
              <a:rPr lang="en-US" b="1" dirty="0"/>
              <a:t> </a:t>
            </a:r>
            <a:r>
              <a:rPr lang="en-US" b="1" dirty="0" err="1"/>
              <a:t>ihtiyaçlara</a:t>
            </a:r>
            <a:r>
              <a:rPr lang="en-US" b="1" dirty="0"/>
              <a:t> </a:t>
            </a:r>
            <a:r>
              <a:rPr lang="en-US" b="1" dirty="0" err="1"/>
              <a:t>göre</a:t>
            </a:r>
            <a:r>
              <a:rPr lang="en-US" b="1" dirty="0"/>
              <a:t> </a:t>
            </a:r>
            <a:r>
              <a:rPr lang="en-US" b="1" dirty="0" err="1"/>
              <a:t>güncellenmesini</a:t>
            </a:r>
            <a:r>
              <a:rPr lang="en-US" b="1" dirty="0"/>
              <a:t> </a:t>
            </a:r>
            <a:r>
              <a:rPr lang="en-US" b="1" dirty="0" err="1"/>
              <a:t>yıllık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düzenli</a:t>
            </a:r>
            <a:r>
              <a:rPr lang="en-US" b="1" dirty="0"/>
              <a:t> </a:t>
            </a:r>
            <a:r>
              <a:rPr lang="en-US" b="1" dirty="0" err="1"/>
              <a:t>takip</a:t>
            </a:r>
            <a:r>
              <a:rPr lang="en-US" b="1" dirty="0"/>
              <a:t> </a:t>
            </a:r>
            <a:r>
              <a:rPr lang="en-US" b="1" dirty="0" err="1"/>
              <a:t>edilmelidir</a:t>
            </a:r>
            <a:r>
              <a:rPr lang="en-US" b="1" dirty="0"/>
              <a:t>. </a:t>
            </a:r>
            <a:endParaRPr lang="tr-TR" b="1" dirty="0"/>
          </a:p>
          <a:p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/>
              <a:t>4 yıllık Gastronomi Bölümü ve 2 yıllık Aşçılık Programı birlikte çalışma entegrasyonunu geliştirerek sürdürmelidir. </a:t>
            </a:r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46925"/>
              </p:ext>
            </p:extLst>
          </p:nvPr>
        </p:nvGraphicFramePr>
        <p:xfrm>
          <a:off x="323528" y="339397"/>
          <a:ext cx="8424936" cy="59893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165809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2259127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269786">
                <a:tc>
                  <a:txBody>
                    <a:bodyPr/>
                    <a:lstStyle/>
                    <a:p>
                      <a:r>
                        <a:rPr lang="en-US" baseline="0" dirty="0" err="1"/>
                        <a:t>Fırsat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192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F1- </a:t>
                      </a:r>
                      <a:r>
                        <a:rPr lang="en-US" sz="1400" u="none" strike="noStrike" dirty="0" err="1">
                          <a:effectLst/>
                        </a:rPr>
                        <a:t>OSB'ye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yakın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F2- Antalya'nın avantajları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F3- </a:t>
                      </a:r>
                      <a:r>
                        <a:rPr lang="en-US" sz="1400" u="none" strike="noStrike" dirty="0" err="1">
                          <a:effectLst/>
                        </a:rPr>
                        <a:t>Antalya'da</a:t>
                      </a:r>
                      <a:r>
                        <a:rPr lang="en-US" sz="1400" u="none" strike="noStrike" dirty="0">
                          <a:effectLst/>
                        </a:rPr>
                        <a:t> %100 </a:t>
                      </a:r>
                      <a:r>
                        <a:rPr lang="en-US" sz="1400" u="none" strike="noStrike" dirty="0" err="1">
                          <a:effectLst/>
                        </a:rPr>
                        <a:t>ingilizce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gastronomi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bulunan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tek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vakıf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üniversitesi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olması</a:t>
                      </a:r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F4- Özel orta öğretim kurumlarının  fazla olması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F5- </a:t>
                      </a:r>
                      <a:r>
                        <a:rPr lang="en-US" sz="1400" u="none" strike="noStrike" dirty="0" err="1">
                          <a:effectLst/>
                        </a:rPr>
                        <a:t>Ulusal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uluslararası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programlar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fuarlar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projeler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9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F6- %100 </a:t>
                      </a:r>
                      <a:r>
                        <a:rPr lang="en-US" sz="1400" u="none" strike="noStrike" dirty="0" err="1">
                          <a:effectLst/>
                        </a:rPr>
                        <a:t>ingilizce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eğitimine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talepler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9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F7- Akdeniz Üniversitesi ile işbirliği fırsatları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51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F8- Turizm ve diğer sektörlerin varlığı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37318"/>
                  </a:ext>
                </a:extLst>
              </a:tr>
              <a:tr h="407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F9- </a:t>
                      </a:r>
                      <a:r>
                        <a:rPr lang="en-US" sz="1400" u="none" strike="noStrike" dirty="0" err="1">
                          <a:effectLst/>
                        </a:rPr>
                        <a:t>Öğrencilerin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ulusal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uluslar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arası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proje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yazabilme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projelere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katılabilme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potansiyeli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(Hala</a:t>
                      </a:r>
                      <a:r>
                        <a:rPr lang="tr-TR" sz="1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tr-TR" sz="1400" dirty="0" smtClean="0">
                          <a:sym typeface="Wingdings" panose="05000000000000000000" pitchFamily="2" charset="2"/>
                        </a:rPr>
                        <a:t>fırsat)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8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77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1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67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35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10515"/>
              </p:ext>
            </p:extLst>
          </p:nvPr>
        </p:nvGraphicFramePr>
        <p:xfrm>
          <a:off x="179512" y="1268760"/>
          <a:ext cx="8784976" cy="1844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77668336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4077401836"/>
                    </a:ext>
                  </a:extLst>
                </a:gridCol>
              </a:tblGrid>
              <a:tr h="269786">
                <a:tc>
                  <a:txBody>
                    <a:bodyPr/>
                    <a:lstStyle/>
                    <a:p>
                      <a:r>
                        <a:rPr lang="en-US" baseline="0" dirty="0" err="1"/>
                        <a:t>TehditTanımı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Durumu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03785"/>
                  </a:ext>
                </a:extLst>
              </a:tr>
              <a:tr h="192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T1-Toplumsal </a:t>
                      </a:r>
                      <a:r>
                        <a:rPr lang="en-US" sz="1400" u="none" strike="noStrike" dirty="0" err="1">
                          <a:effectLst/>
                        </a:rPr>
                        <a:t>farkındalığın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olmaması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(Hala tehdit)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3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T2- </a:t>
                      </a:r>
                      <a:r>
                        <a:rPr lang="en-US" sz="1400" u="none" strike="noStrike" dirty="0" err="1">
                          <a:effectLst/>
                        </a:rPr>
                        <a:t>Açılan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gastronomi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bölümünün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sayısındaki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artış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(Hala tehdit)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5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49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0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74569"/>
              </p:ext>
            </p:extLst>
          </p:nvPr>
        </p:nvGraphicFramePr>
        <p:xfrm>
          <a:off x="251520" y="1052736"/>
          <a:ext cx="8712968" cy="470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9420">
                  <a:extLst>
                    <a:ext uri="{9D8B030D-6E8A-4147-A177-3AD203B41FA5}">
                      <a16:colId xmlns:a16="http://schemas.microsoft.com/office/drawing/2014/main" val="3731143143"/>
                    </a:ext>
                  </a:extLst>
                </a:gridCol>
                <a:gridCol w="2928729">
                  <a:extLst>
                    <a:ext uri="{9D8B030D-6E8A-4147-A177-3AD203B41FA5}">
                      <a16:colId xmlns:a16="http://schemas.microsoft.com/office/drawing/2014/main" val="3909936551"/>
                    </a:ext>
                  </a:extLst>
                </a:gridCol>
                <a:gridCol w="3294819">
                  <a:extLst>
                    <a:ext uri="{9D8B030D-6E8A-4147-A177-3AD203B41FA5}">
                      <a16:colId xmlns:a16="http://schemas.microsoft.com/office/drawing/2014/main" val="217164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Beklentisi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Karşılanma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Durumu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Gastronomi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akademik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Uygun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koşullarının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sağlanması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Çalışma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/>
                        <a:t>koşulları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aynı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şartlarda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devam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etmektedir</a:t>
                      </a:r>
                      <a:r>
                        <a:rPr lang="en-US" sz="1400" baseline="0" dirty="0"/>
                        <a:t>. </a:t>
                      </a:r>
                      <a:r>
                        <a:rPr lang="en-US" sz="1400" baseline="0" dirty="0" err="1"/>
                        <a:t>Çalışan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memnuniyet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anketi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ortalaması</a:t>
                      </a:r>
                      <a:r>
                        <a:rPr lang="en-US" sz="1400" baseline="0" dirty="0"/>
                        <a:t> % 95 </a:t>
                      </a:r>
                      <a:r>
                        <a:rPr lang="en-US" sz="1400" baseline="0" dirty="0" err="1"/>
                        <a:t>çıkmıştır</a:t>
                      </a:r>
                      <a:r>
                        <a:rPr lang="en-US" sz="1400" baseline="0" dirty="0"/>
                        <a:t>. 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Dekanlık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talebinde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bulunur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Dekanlığın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talepleri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yerine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getirilmektedir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9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Fakültenin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diğer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bölümleri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Destek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Fakültenin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bölümleri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işbirliği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içinde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çalışmaktadır</a:t>
                      </a:r>
                      <a:r>
                        <a:rPr lang="en-US" sz="14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0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Öğrenci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İyi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almak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Gastronomi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bölümü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öğrencileri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smtClean="0"/>
                        <a:t>2018-2019 </a:t>
                      </a:r>
                      <a:r>
                        <a:rPr lang="en-US" sz="1400" dirty="0" err="1"/>
                        <a:t>güz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döneminde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eğitime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başladıkları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için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öğrenci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memnuniyet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anketi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yapılmamıştır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6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Üst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yönetim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Nitelikli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araştırma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Nitelikli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eğitim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araştır</a:t>
                      </a:r>
                      <a:r>
                        <a:rPr lang="en-US" sz="1400" dirty="0" smtClean="0"/>
                        <a:t>-a </a:t>
                      </a:r>
                      <a:r>
                        <a:rPr lang="en-US" sz="1400" dirty="0" err="1"/>
                        <a:t>faaliyetleri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sürdürülmektedir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Mütevelli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Heyeti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Nitelikli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araştırma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Nitelikli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eğitim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araştırma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faaliyetleri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sürdürülmektedir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Diğer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fakülte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Eğitim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araştırmada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paylaşım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ortaklık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MYO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Aşçılık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Programı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işbirliği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halinde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çalışılmaktadır</a:t>
                      </a:r>
                      <a:r>
                        <a:rPr lang="en-US" sz="1400" baseline="0" dirty="0"/>
                        <a:t>. </a:t>
                      </a:r>
                      <a:r>
                        <a:rPr lang="en-US" sz="1400" baseline="0" dirty="0" err="1"/>
                        <a:t>Ekonomi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bölümü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öğretim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üyeleri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ortak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proje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başvurusu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yapılmıştır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8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8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27066"/>
              </p:ext>
            </p:extLst>
          </p:nvPr>
        </p:nvGraphicFramePr>
        <p:xfrm>
          <a:off x="179512" y="579221"/>
          <a:ext cx="8784975" cy="4729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7643">
                  <a:extLst>
                    <a:ext uri="{9D8B030D-6E8A-4147-A177-3AD203B41FA5}">
                      <a16:colId xmlns:a16="http://schemas.microsoft.com/office/drawing/2014/main" val="3731143143"/>
                    </a:ext>
                  </a:extLst>
                </a:gridCol>
                <a:gridCol w="2402728">
                  <a:extLst>
                    <a:ext uri="{9D8B030D-6E8A-4147-A177-3AD203B41FA5}">
                      <a16:colId xmlns:a16="http://schemas.microsoft.com/office/drawing/2014/main" val="3909936551"/>
                    </a:ext>
                  </a:extLst>
                </a:gridCol>
                <a:gridCol w="4054604">
                  <a:extLst>
                    <a:ext uri="{9D8B030D-6E8A-4147-A177-3AD203B41FA5}">
                      <a16:colId xmlns:a16="http://schemas.microsoft.com/office/drawing/2014/main" val="217164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Beklentisi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Karşılanma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Durumu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Sektör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Nitelikli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personel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iş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birliği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Bölüm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yeni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kurulmuş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olduğu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için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öğrenciler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henüz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sektörde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staj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yapmaya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ve</a:t>
                      </a:r>
                      <a:r>
                        <a:rPr lang="en-US" sz="1200" baseline="0" dirty="0"/>
                        <a:t>  </a:t>
                      </a:r>
                      <a:r>
                        <a:rPr lang="en-US" sz="1200" baseline="0" dirty="0" err="1"/>
                        <a:t>çalışmaya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başlamamışlardır</a:t>
                      </a:r>
                      <a:r>
                        <a:rPr lang="en-US" sz="1200" baseline="0" dirty="0"/>
                        <a:t>. </a:t>
                      </a:r>
                      <a:r>
                        <a:rPr lang="en-US" sz="1200" baseline="0" dirty="0" err="1"/>
                        <a:t>Ancak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öğrencilerin</a:t>
                      </a:r>
                      <a:r>
                        <a:rPr lang="en-US" sz="1200" baseline="0" dirty="0"/>
                        <a:t> 2019 </a:t>
                      </a:r>
                      <a:r>
                        <a:rPr lang="en-US" sz="1200" baseline="0" dirty="0" err="1"/>
                        <a:t>yaz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döneminde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sektörde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staj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yapmaları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için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ön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çalışmalar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başlatılmıştır</a:t>
                      </a:r>
                      <a:r>
                        <a:rPr lang="en-US" sz="1200" baseline="0" dirty="0"/>
                        <a:t>.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Kamu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kuruluşları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Yasalara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uyma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uygulama</a:t>
                      </a:r>
                      <a:r>
                        <a:rPr lang="en-US" sz="1200" u="none" strike="noStrike" dirty="0">
                          <a:effectLst/>
                        </a:rPr>
                        <a:t/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 err="1">
                          <a:effectLst/>
                        </a:rPr>
                        <a:t>Destek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Eğitim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araştırma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faaliyetleri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kanunlara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yasal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mevzuata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uygun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şekilde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yürütülmektedir</a:t>
                      </a:r>
                      <a:r>
                        <a:rPr lang="en-US" sz="1200" baseline="0" dirty="0"/>
                        <a:t>.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9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</a:rPr>
                        <a:t>Sivil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Toplum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Kuruluşları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Sektörel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bölgesel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gelişim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katkı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Antalya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Tanıtım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Vakfı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Döşemealtı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Belediyesinin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ortaklaşa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yürüttükleri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halka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yönelik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eğitim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programı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oluşturmaak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için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ön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çalışmalar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yürülmektedir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0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Diğer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üniversiteler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İş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birliği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Akdeniz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Üniversitesi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akademisyenleri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ile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ortak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yayın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çalışmaları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yürütülmektedir</a:t>
                      </a:r>
                      <a:r>
                        <a:rPr lang="en-US" sz="1200" baseline="0" dirty="0"/>
                        <a:t>.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6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YÖK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Mevzuata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>
                          <a:effectLst/>
                        </a:rPr>
                        <a:t>uygunluk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Bölümde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verilen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eğitim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yüksek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öğretim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mevzuatına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uygun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şekilde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yürütülmektedir</a:t>
                      </a:r>
                      <a:r>
                        <a:rPr lang="en-US" sz="1200" dirty="0"/>
                        <a:t>.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Turistler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Sektörel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kalitenin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arttırılması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Bazı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sektörel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kuruluşlarla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onların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personelllerine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mesleki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eğitim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verilmesi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için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ön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çalışmalar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yürütülmektedir</a:t>
                      </a:r>
                      <a:r>
                        <a:rPr lang="en-US" sz="1200" baseline="0" dirty="0"/>
                        <a:t>.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Yerel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halk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Bölgesel kalkınmaya katkı</a:t>
                      </a:r>
                      <a:br>
                        <a:rPr lang="sv-SE" sz="1200" u="none" strike="noStrike" dirty="0">
                          <a:effectLst/>
                        </a:rPr>
                      </a:br>
                      <a:r>
                        <a:rPr lang="sv-SE" sz="1200" u="none" strike="noStrike" dirty="0">
                          <a:effectLst/>
                        </a:rPr>
                        <a:t>Nitelikli personel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Antalya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Tanıtım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Vakfı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ve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Döşemealtı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Belediyesinin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ortaklaşa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yürüttükleri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halka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yönelik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eğitim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programı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oluşturmaak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için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ön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çalışmalar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yürülmektedir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8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29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82346"/>
              </p:ext>
            </p:extLst>
          </p:nvPr>
        </p:nvGraphicFramePr>
        <p:xfrm>
          <a:off x="251520" y="980728"/>
          <a:ext cx="8712968" cy="43408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9420">
                  <a:extLst>
                    <a:ext uri="{9D8B030D-6E8A-4147-A177-3AD203B41FA5}">
                      <a16:colId xmlns:a16="http://schemas.microsoft.com/office/drawing/2014/main" val="3731143143"/>
                    </a:ext>
                  </a:extLst>
                </a:gridCol>
                <a:gridCol w="2342982">
                  <a:extLst>
                    <a:ext uri="{9D8B030D-6E8A-4147-A177-3AD203B41FA5}">
                      <a16:colId xmlns:a16="http://schemas.microsoft.com/office/drawing/2014/main" val="3909936551"/>
                    </a:ext>
                  </a:extLst>
                </a:gridCol>
                <a:gridCol w="3880566">
                  <a:extLst>
                    <a:ext uri="{9D8B030D-6E8A-4147-A177-3AD203B41FA5}">
                      <a16:colId xmlns:a16="http://schemas.microsoft.com/office/drawing/2014/main" val="217164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Paydaş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Beklentisi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Karşılanma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Durumu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Üniversite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idari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Uyumlu çalışma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Üniversite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idari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kadrosu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uyumlu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sistemi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yürütülmektedir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3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Fakülte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idari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kadrosu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Uyumlu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Fakülte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idari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kadrosu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uyumlu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bir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sistemi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yürütülmektedir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9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Yerel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yönetimler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İş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birliği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Antalya </a:t>
                      </a:r>
                      <a:r>
                        <a:rPr lang="en-US" sz="1400" dirty="0" err="1"/>
                        <a:t>Büyükşehir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Belediyesi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Döşemealtı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Belediyesi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ortak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proje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ön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çalışmaları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yürütülmektedir</a:t>
                      </a:r>
                      <a:r>
                        <a:rPr lang="en-US" sz="1400" baseline="0" dirty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0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Mezunlar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İş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birliği</a:t>
                      </a:r>
                      <a:r>
                        <a:rPr lang="en-US" sz="1400" u="none" strike="noStrike" dirty="0">
                          <a:effectLst/>
                        </a:rPr>
                        <a:t/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İletişim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Bölüm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henüz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mezun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vermemiştir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6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Araştırma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kurumları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ve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fonları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Bilgi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üretimi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Bölüm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yeni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 err="1"/>
                        <a:t>başladığı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için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araştırma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kurumları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ile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işbirliği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henüz</a:t>
                      </a:r>
                      <a:r>
                        <a:rPr lang="en-US" sz="1400" dirty="0"/>
                        <a:t>  </a:t>
                      </a:r>
                      <a:r>
                        <a:rPr lang="en-US" sz="1400" dirty="0" err="1"/>
                        <a:t>başlamamıştır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Tedarikçiler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Uyumlu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çalışma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Tedarikçiler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ile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olan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işbirliği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bölüm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mutfak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uygulama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dersleri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başladıktan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sonra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başlayacaktır</a:t>
                      </a:r>
                      <a:r>
                        <a:rPr lang="en-US" sz="1400" baseline="0" dirty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Akademik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yayın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organları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Nitelikli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yayın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Bölüm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akademisyenleri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yayın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çalışmalarını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sürdürmektedir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8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93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19672" y="58149"/>
            <a:ext cx="760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297875" y="198144"/>
            <a:ext cx="1177781" cy="44478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83134"/>
              </p:ext>
            </p:extLst>
          </p:nvPr>
        </p:nvGraphicFramePr>
        <p:xfrm>
          <a:off x="24121" y="548679"/>
          <a:ext cx="9143995" cy="6172791"/>
        </p:xfrm>
        <a:graphic>
          <a:graphicData uri="http://schemas.openxmlformats.org/drawingml/2006/table">
            <a:tbl>
              <a:tblPr/>
              <a:tblGrid>
                <a:gridCol w="359884">
                  <a:extLst>
                    <a:ext uri="{9D8B030D-6E8A-4147-A177-3AD203B41FA5}">
                      <a16:colId xmlns:a16="http://schemas.microsoft.com/office/drawing/2014/main" val="587197864"/>
                    </a:ext>
                  </a:extLst>
                </a:gridCol>
                <a:gridCol w="2555914">
                  <a:extLst>
                    <a:ext uri="{9D8B030D-6E8A-4147-A177-3AD203B41FA5}">
                      <a16:colId xmlns:a16="http://schemas.microsoft.com/office/drawing/2014/main" val="4107479730"/>
                    </a:ext>
                  </a:extLst>
                </a:gridCol>
                <a:gridCol w="499432">
                  <a:extLst>
                    <a:ext uri="{9D8B030D-6E8A-4147-A177-3AD203B41FA5}">
                      <a16:colId xmlns:a16="http://schemas.microsoft.com/office/drawing/2014/main" val="3418685592"/>
                    </a:ext>
                  </a:extLst>
                </a:gridCol>
                <a:gridCol w="536155">
                  <a:extLst>
                    <a:ext uri="{9D8B030D-6E8A-4147-A177-3AD203B41FA5}">
                      <a16:colId xmlns:a16="http://schemas.microsoft.com/office/drawing/2014/main" val="2599485248"/>
                    </a:ext>
                  </a:extLst>
                </a:gridCol>
                <a:gridCol w="521465">
                  <a:extLst>
                    <a:ext uri="{9D8B030D-6E8A-4147-A177-3AD203B41FA5}">
                      <a16:colId xmlns:a16="http://schemas.microsoft.com/office/drawing/2014/main" val="3810440557"/>
                    </a:ext>
                  </a:extLst>
                </a:gridCol>
                <a:gridCol w="183615">
                  <a:extLst>
                    <a:ext uri="{9D8B030D-6E8A-4147-A177-3AD203B41FA5}">
                      <a16:colId xmlns:a16="http://schemas.microsoft.com/office/drawing/2014/main" val="4019317598"/>
                    </a:ext>
                  </a:extLst>
                </a:gridCol>
                <a:gridCol w="185083">
                  <a:extLst>
                    <a:ext uri="{9D8B030D-6E8A-4147-A177-3AD203B41FA5}">
                      <a16:colId xmlns:a16="http://schemas.microsoft.com/office/drawing/2014/main" val="1632256369"/>
                    </a:ext>
                  </a:extLst>
                </a:gridCol>
                <a:gridCol w="149828">
                  <a:extLst>
                    <a:ext uri="{9D8B030D-6E8A-4147-A177-3AD203B41FA5}">
                      <a16:colId xmlns:a16="http://schemas.microsoft.com/office/drawing/2014/main" val="1465260643"/>
                    </a:ext>
                  </a:extLst>
                </a:gridCol>
                <a:gridCol w="185083">
                  <a:extLst>
                    <a:ext uri="{9D8B030D-6E8A-4147-A177-3AD203B41FA5}">
                      <a16:colId xmlns:a16="http://schemas.microsoft.com/office/drawing/2014/main" val="3138591654"/>
                    </a:ext>
                  </a:extLst>
                </a:gridCol>
                <a:gridCol w="183615">
                  <a:extLst>
                    <a:ext uri="{9D8B030D-6E8A-4147-A177-3AD203B41FA5}">
                      <a16:colId xmlns:a16="http://schemas.microsoft.com/office/drawing/2014/main" val="2882144344"/>
                    </a:ext>
                  </a:extLst>
                </a:gridCol>
                <a:gridCol w="149828">
                  <a:extLst>
                    <a:ext uri="{9D8B030D-6E8A-4147-A177-3AD203B41FA5}">
                      <a16:colId xmlns:a16="http://schemas.microsoft.com/office/drawing/2014/main" val="1563339850"/>
                    </a:ext>
                  </a:extLst>
                </a:gridCol>
                <a:gridCol w="149828">
                  <a:extLst>
                    <a:ext uri="{9D8B030D-6E8A-4147-A177-3AD203B41FA5}">
                      <a16:colId xmlns:a16="http://schemas.microsoft.com/office/drawing/2014/main" val="4070912289"/>
                    </a:ext>
                  </a:extLst>
                </a:gridCol>
                <a:gridCol w="149828">
                  <a:extLst>
                    <a:ext uri="{9D8B030D-6E8A-4147-A177-3AD203B41FA5}">
                      <a16:colId xmlns:a16="http://schemas.microsoft.com/office/drawing/2014/main" val="504681041"/>
                    </a:ext>
                  </a:extLst>
                </a:gridCol>
                <a:gridCol w="185083">
                  <a:extLst>
                    <a:ext uri="{9D8B030D-6E8A-4147-A177-3AD203B41FA5}">
                      <a16:colId xmlns:a16="http://schemas.microsoft.com/office/drawing/2014/main" val="92813961"/>
                    </a:ext>
                  </a:extLst>
                </a:gridCol>
                <a:gridCol w="167456">
                  <a:extLst>
                    <a:ext uri="{9D8B030D-6E8A-4147-A177-3AD203B41FA5}">
                      <a16:colId xmlns:a16="http://schemas.microsoft.com/office/drawing/2014/main" val="1695460003"/>
                    </a:ext>
                  </a:extLst>
                </a:gridCol>
                <a:gridCol w="163051">
                  <a:extLst>
                    <a:ext uri="{9D8B030D-6E8A-4147-A177-3AD203B41FA5}">
                      <a16:colId xmlns:a16="http://schemas.microsoft.com/office/drawing/2014/main" val="3171587107"/>
                    </a:ext>
                  </a:extLst>
                </a:gridCol>
                <a:gridCol w="167456">
                  <a:extLst>
                    <a:ext uri="{9D8B030D-6E8A-4147-A177-3AD203B41FA5}">
                      <a16:colId xmlns:a16="http://schemas.microsoft.com/office/drawing/2014/main" val="2925482527"/>
                    </a:ext>
                  </a:extLst>
                </a:gridCol>
                <a:gridCol w="323161">
                  <a:extLst>
                    <a:ext uri="{9D8B030D-6E8A-4147-A177-3AD203B41FA5}">
                      <a16:colId xmlns:a16="http://schemas.microsoft.com/office/drawing/2014/main" val="1625682041"/>
                    </a:ext>
                  </a:extLst>
                </a:gridCol>
                <a:gridCol w="367228">
                  <a:extLst>
                    <a:ext uri="{9D8B030D-6E8A-4147-A177-3AD203B41FA5}">
                      <a16:colId xmlns:a16="http://schemas.microsoft.com/office/drawing/2014/main" val="3352183721"/>
                    </a:ext>
                  </a:extLst>
                </a:gridCol>
                <a:gridCol w="212993">
                  <a:extLst>
                    <a:ext uri="{9D8B030D-6E8A-4147-A177-3AD203B41FA5}">
                      <a16:colId xmlns:a16="http://schemas.microsoft.com/office/drawing/2014/main" val="1898332145"/>
                    </a:ext>
                  </a:extLst>
                </a:gridCol>
                <a:gridCol w="1748009">
                  <a:extLst>
                    <a:ext uri="{9D8B030D-6E8A-4147-A177-3AD203B41FA5}">
                      <a16:colId xmlns:a16="http://schemas.microsoft.com/office/drawing/2014/main" val="2733904064"/>
                    </a:ext>
                  </a:extLst>
                </a:gridCol>
              </a:tblGrid>
              <a:tr h="632040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SPİK Doküman No:    GA-SP-0001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43160"/>
                  </a:ext>
                </a:extLst>
              </a:tr>
              <a:tr h="19680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450321"/>
                  </a:ext>
                </a:extLst>
              </a:tr>
              <a:tr h="19680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433631"/>
                  </a:ext>
                </a:extLst>
              </a:tr>
              <a:tr h="552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649486"/>
                  </a:ext>
                </a:extLst>
              </a:tr>
              <a:tr h="707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ÖĞRENCİ MEMNUNİYET ORANI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1.1.1.-1.4.5.-1.4.9.-2.2.2.-2.2.6.-2.2.9.-2.2.10-2.2.11.-2.3.6.-2.6.1.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%70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belirlenmiştir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954989"/>
                  </a:ext>
                </a:extLst>
              </a:tr>
              <a:tr h="707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Dereceye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Girilen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Yarışma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Sayısı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801283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ÖĞRETİM ÜYESİ BAŞINA DÜŞEN (ÖÜBD) BAŞVURULAN PROJE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1/5=0.20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582061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ENDEKSLİ YAYIN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08859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ATIF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67/5=13.4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604829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PATENT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08571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YÜRÜTÜLMEKTE OLAN ARAŞTIRMA  PROJESİ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2/5=0.4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86527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ÖÜBD YAYINLANMIŞ KİTAP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0.2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belirlenmiştir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881009"/>
                  </a:ext>
                </a:extLst>
              </a:tr>
              <a:tr h="454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DANIŞMANLIK MEMNUNİYET ORANI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ÖLÇÜLMEMİŞ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2019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%70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olarak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belirlenmiştir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504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3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6115</Words>
  <Application>Microsoft Office PowerPoint</Application>
  <PresentationFormat>On-screen Show (4:3)</PresentationFormat>
  <Paragraphs>14974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Agency FB</vt:lpstr>
      <vt:lpstr>Arial</vt:lpstr>
      <vt:lpstr>Calibri</vt:lpstr>
      <vt:lpstr>Tahoma</vt:lpstr>
      <vt:lpstr>Times New Roman</vt:lpstr>
      <vt:lpstr>Verdana</vt:lpstr>
      <vt:lpstr>Wingdings</vt:lpstr>
      <vt:lpstr>Ofis Teması</vt:lpstr>
      <vt:lpstr>2018 YILI  NİSAN-EKİM YGG SUNUMU  GASTRONOMİ VE MUTFAK SANATLARI SÜRECİ  16/12/2018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Merve SOLMAZ</cp:lastModifiedBy>
  <cp:revision>109</cp:revision>
  <dcterms:created xsi:type="dcterms:W3CDTF">2016-08-26T15:45:58Z</dcterms:created>
  <dcterms:modified xsi:type="dcterms:W3CDTF">2019-06-18T12:30:00Z</dcterms:modified>
</cp:coreProperties>
</file>