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5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8" r:id="rId3"/>
    <p:sldId id="303" r:id="rId4"/>
    <p:sldId id="304" r:id="rId5"/>
    <p:sldId id="297" r:id="rId6"/>
    <p:sldId id="338" r:id="rId7"/>
    <p:sldId id="257" r:id="rId8"/>
    <p:sldId id="337" r:id="rId9"/>
    <p:sldId id="284" r:id="rId10"/>
    <p:sldId id="306" r:id="rId11"/>
    <p:sldId id="307" r:id="rId12"/>
    <p:sldId id="316" r:id="rId13"/>
    <p:sldId id="345" r:id="rId14"/>
    <p:sldId id="320" r:id="rId15"/>
    <p:sldId id="346" r:id="rId16"/>
    <p:sldId id="286" r:id="rId17"/>
    <p:sldId id="348" r:id="rId18"/>
    <p:sldId id="317" r:id="rId19"/>
    <p:sldId id="347" r:id="rId20"/>
    <p:sldId id="278" r:id="rId21"/>
    <p:sldId id="326" r:id="rId22"/>
    <p:sldId id="327" r:id="rId23"/>
    <p:sldId id="328" r:id="rId24"/>
    <p:sldId id="330" r:id="rId25"/>
    <p:sldId id="339" r:id="rId26"/>
    <p:sldId id="341" r:id="rId27"/>
    <p:sldId id="342" r:id="rId28"/>
    <p:sldId id="343" r:id="rId29"/>
    <p:sldId id="344" r:id="rId30"/>
  </p:sldIdLst>
  <p:sldSz cx="9144000" cy="6858000" type="screen4x3"/>
  <p:notesSz cx="6735763" cy="98663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6" autoAdjust="0"/>
    <p:restoredTop sz="91005" autoAdjust="0"/>
  </p:normalViewPr>
  <p:slideViewPr>
    <p:cSldViewPr>
      <p:cViewPr varScale="1">
        <p:scale>
          <a:sx n="67" d="100"/>
          <a:sy n="67" d="100"/>
        </p:scale>
        <p:origin x="119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Sayfa1!$A$2:$L$2</c:f>
              <c:strCache>
                <c:ptCount val="12"/>
                <c:pt idx="0">
                  <c:v>1-Dersin içeriği beklentilerimi karşıladı / The course content met my expectations.</c:v>
                </c:pt>
                <c:pt idx="1">
                  <c:v>2-Ders içerikleri uluslararası platformda da geçerlidir / The course content is valid internationally.</c:v>
                </c:pt>
                <c:pt idx="2">
                  <c:v>3-Ders programları ihtiyaçlar ve beklentilere göre güncellenir / The course content is updated based on needs and expectations.</c:v>
                </c:pt>
                <c:pt idx="3">
                  <c:v>4-Ders beni çalışma hayatına hazırlayacak şekilde kurgulanmıştı / The course was designed in a way to prepare me for business life.</c:v>
                </c:pt>
                <c:pt idx="4">
                  <c:v>5-Dersin içeriği düşündürücü ve merak uyandırıcı idi / The course content was thought-provoking and intriguing.</c:v>
                </c:pt>
                <c:pt idx="5">
                  <c:v>6-6-Ders sayesinde yabancı dil ders dinleme ve derse katılma yeteneğim gelişti / Thanks to the course, my ability to listen to lessons and participate in them in a foreign language has improved.</c:v>
                </c:pt>
                <c:pt idx="6">
                  <c:v>7-Ders sayesinde akademik yazma yeteneğim gelişti / Thanks to the course, my academic writing skills have improved.</c:v>
                </c:pt>
                <c:pt idx="7">
                  <c:v>8-Bu ders sayesinde toplum önünde konuşma ve sunum yapma yeteneğim gelişti. / Thanks to the course, my ability to talk and make presentations in front of people has improved.</c:v>
                </c:pt>
                <c:pt idx="8">
                  <c:v>9-Bu ders sayesinde bilgiyi analiz etme, yorumlama, ve yeni bilgilere ulaşma yeteneklerim gelişti. / Thanks to the course, my ability to analyze and interpret information, and obtain new information has improved.</c:v>
                </c:pt>
                <c:pt idx="9">
                  <c:v>10-Bu ders sayesinde karmaşık sorunlarla karşılaştığımda alternatif çözümler üretme yeteneklerim gelişti. / Thanks to the course, my ability to produce alternative solutions for complex problems has improved</c:v>
                </c:pt>
                <c:pt idx="10">
                  <c:v>11-Derslerde kullanılmak üzere yeni teknolojik teçhizatlar (projeksiyon vb…) mevcuttur / New equipment (projector etc.) is available to be used in courses.</c:v>
                </c:pt>
                <c:pt idx="11">
                  <c:v>Ortalama</c:v>
                </c:pt>
              </c:strCache>
            </c:strRef>
          </c:cat>
          <c:val>
            <c:numRef>
              <c:f>Sayfa1!$A$15:$L$15</c:f>
              <c:numCache>
                <c:formatCode>0%</c:formatCode>
                <c:ptCount val="12"/>
                <c:pt idx="0">
                  <c:v>0.65</c:v>
                </c:pt>
                <c:pt idx="1">
                  <c:v>0.76666666666666672</c:v>
                </c:pt>
                <c:pt idx="2">
                  <c:v>0.75</c:v>
                </c:pt>
                <c:pt idx="3">
                  <c:v>0.66666666666666674</c:v>
                </c:pt>
                <c:pt idx="4">
                  <c:v>0.72727272727272729</c:v>
                </c:pt>
                <c:pt idx="5">
                  <c:v>0.8</c:v>
                </c:pt>
                <c:pt idx="6">
                  <c:v>0.76</c:v>
                </c:pt>
                <c:pt idx="7">
                  <c:v>0.74</c:v>
                </c:pt>
                <c:pt idx="8">
                  <c:v>0.76</c:v>
                </c:pt>
                <c:pt idx="9">
                  <c:v>0.76</c:v>
                </c:pt>
                <c:pt idx="10">
                  <c:v>0.74545454545454537</c:v>
                </c:pt>
                <c:pt idx="11">
                  <c:v>0.72000000000000008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5E-481D-8397-F1C8E42892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6288303"/>
        <c:axId val="976289551"/>
        <c:axId val="0"/>
      </c:bar3DChart>
      <c:catAx>
        <c:axId val="9762883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76289551"/>
        <c:crosses val="autoZero"/>
        <c:auto val="1"/>
        <c:lblAlgn val="ctr"/>
        <c:lblOffset val="100"/>
        <c:noMultiLvlLbl val="0"/>
      </c:catAx>
      <c:valAx>
        <c:axId val="976289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62883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Sayfa1!$A$8:$F$8</c:f>
              <c:numCache>
                <c:formatCode>0%</c:formatCode>
                <c:ptCount val="6"/>
                <c:pt idx="0">
                  <c:v>0.88000000000000012</c:v>
                </c:pt>
                <c:pt idx="1">
                  <c:v>0.88000000000000012</c:v>
                </c:pt>
                <c:pt idx="2">
                  <c:v>0.88000000000000012</c:v>
                </c:pt>
                <c:pt idx="3">
                  <c:v>0.88000000000000012</c:v>
                </c:pt>
                <c:pt idx="4">
                  <c:v>0.88000000000000012</c:v>
                </c:pt>
                <c:pt idx="5">
                  <c:v>0.88000000000000012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81-43F3-B899-0F9741D4DD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62401839"/>
        <c:axId val="1651509695"/>
        <c:axId val="0"/>
      </c:bar3DChart>
      <c:catAx>
        <c:axId val="1662401839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1509695"/>
        <c:crosses val="autoZero"/>
        <c:auto val="1"/>
        <c:lblAlgn val="ctr"/>
        <c:lblOffset val="100"/>
        <c:noMultiLvlLbl val="0"/>
      </c:catAx>
      <c:valAx>
        <c:axId val="1651509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2401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 err="1" smtClean="0"/>
              <a:t>Akamedik</a:t>
            </a:r>
            <a:r>
              <a:rPr lang="tr-TR" dirty="0" smtClean="0"/>
              <a:t> Personel Anket Analizi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2315903"/>
        <c:axId val="1152312575"/>
      </c:barChart>
      <c:catAx>
        <c:axId val="115231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2312575"/>
        <c:crosses val="autoZero"/>
        <c:auto val="1"/>
        <c:lblAlgn val="ctr"/>
        <c:lblOffset val="100"/>
        <c:noMultiLvlLbl val="0"/>
      </c:catAx>
      <c:valAx>
        <c:axId val="1152312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231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3219039"/>
        <c:axId val="1323224447"/>
        <c:axId val="0"/>
      </c:bar3DChart>
      <c:catAx>
        <c:axId val="1323219039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224447"/>
        <c:crosses val="autoZero"/>
        <c:auto val="1"/>
        <c:lblAlgn val="ctr"/>
        <c:lblOffset val="100"/>
        <c:noMultiLvlLbl val="0"/>
      </c:catAx>
      <c:valAx>
        <c:axId val="1323224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2190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 err="1" smtClean="0"/>
              <a:t>Akamedik</a:t>
            </a:r>
            <a:r>
              <a:rPr lang="tr-TR" dirty="0" smtClean="0"/>
              <a:t> Personel Anket Analizi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2315903"/>
        <c:axId val="1152312575"/>
      </c:barChart>
      <c:catAx>
        <c:axId val="115231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2312575"/>
        <c:crosses val="autoZero"/>
        <c:auto val="1"/>
        <c:lblAlgn val="ctr"/>
        <c:lblOffset val="100"/>
        <c:noMultiLvlLbl val="0"/>
      </c:catAx>
      <c:valAx>
        <c:axId val="1152312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231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Sayfa1!$A$57:$AE$57</c:f>
              <c:numCache>
                <c:formatCode>0%</c:formatCode>
                <c:ptCount val="31"/>
                <c:pt idx="0">
                  <c:v>0.83333333333333337</c:v>
                </c:pt>
                <c:pt idx="1">
                  <c:v>0.8</c:v>
                </c:pt>
                <c:pt idx="2">
                  <c:v>0.78518518518518521</c:v>
                </c:pt>
                <c:pt idx="3">
                  <c:v>0.79259259259259252</c:v>
                </c:pt>
                <c:pt idx="4">
                  <c:v>0.78888888888888897</c:v>
                </c:pt>
                <c:pt idx="5">
                  <c:v>0.78888888888888897</c:v>
                </c:pt>
                <c:pt idx="6">
                  <c:v>0.82962962962962961</c:v>
                </c:pt>
                <c:pt idx="7">
                  <c:v>0.83333333333333337</c:v>
                </c:pt>
                <c:pt idx="8">
                  <c:v>0.79629629629629628</c:v>
                </c:pt>
                <c:pt idx="9">
                  <c:v>0.73703703703703705</c:v>
                </c:pt>
                <c:pt idx="10">
                  <c:v>0.74444444444444446</c:v>
                </c:pt>
                <c:pt idx="11">
                  <c:v>0.78888888888888897</c:v>
                </c:pt>
                <c:pt idx="12">
                  <c:v>0.81111111111111112</c:v>
                </c:pt>
                <c:pt idx="13">
                  <c:v>0.7407407407407407</c:v>
                </c:pt>
                <c:pt idx="14">
                  <c:v>0.76296296296296295</c:v>
                </c:pt>
                <c:pt idx="15">
                  <c:v>0.78888888888888897</c:v>
                </c:pt>
                <c:pt idx="16">
                  <c:v>0.79629629629629628</c:v>
                </c:pt>
                <c:pt idx="17">
                  <c:v>0.78518518518518521</c:v>
                </c:pt>
                <c:pt idx="18">
                  <c:v>0.78148148148148144</c:v>
                </c:pt>
                <c:pt idx="19">
                  <c:v>0.77407407407407403</c:v>
                </c:pt>
                <c:pt idx="20">
                  <c:v>0.75185185185185177</c:v>
                </c:pt>
                <c:pt idx="21">
                  <c:v>0.78148148148148144</c:v>
                </c:pt>
                <c:pt idx="22">
                  <c:v>0.7592592592592593</c:v>
                </c:pt>
                <c:pt idx="23">
                  <c:v>0.77777777777777779</c:v>
                </c:pt>
                <c:pt idx="24">
                  <c:v>0.74444444444444446</c:v>
                </c:pt>
                <c:pt idx="25">
                  <c:v>0.7592592592592593</c:v>
                </c:pt>
                <c:pt idx="26">
                  <c:v>0.75185185185185177</c:v>
                </c:pt>
                <c:pt idx="27">
                  <c:v>0.73703703703703705</c:v>
                </c:pt>
                <c:pt idx="28">
                  <c:v>0.7</c:v>
                </c:pt>
                <c:pt idx="29">
                  <c:v>0.64814814814814814</c:v>
                </c:pt>
                <c:pt idx="30">
                  <c:v>0.78093278463648852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4F-4CE2-909C-BF1C7F2572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3219039"/>
        <c:axId val="1323224447"/>
        <c:axId val="0"/>
      </c:bar3DChart>
      <c:catAx>
        <c:axId val="1323219039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224447"/>
        <c:crosses val="autoZero"/>
        <c:auto val="1"/>
        <c:lblAlgn val="ctr"/>
        <c:lblOffset val="100"/>
        <c:noMultiLvlLbl val="0"/>
      </c:catAx>
      <c:valAx>
        <c:axId val="1323224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2190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 smtClean="0"/>
              <a:t>İdari Personel Anket Analizi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197484689413824"/>
          <c:y val="0.19486111111111112"/>
          <c:w val="0.87232174103237092"/>
          <c:h val="0.7208876494604841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3793455"/>
        <c:axId val="1383795119"/>
      </c:barChart>
      <c:catAx>
        <c:axId val="1383793455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795119"/>
        <c:crosses val="autoZero"/>
        <c:auto val="1"/>
        <c:lblAlgn val="ctr"/>
        <c:lblOffset val="100"/>
        <c:noMultiLvlLbl val="0"/>
      </c:catAx>
      <c:valAx>
        <c:axId val="1383795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793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38702271"/>
        <c:axId val="1538705183"/>
        <c:axId val="0"/>
      </c:bar3DChart>
      <c:catAx>
        <c:axId val="1538702271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8705183"/>
        <c:crosses val="autoZero"/>
        <c:auto val="1"/>
        <c:lblAlgn val="ctr"/>
        <c:lblOffset val="100"/>
        <c:noMultiLvlLbl val="0"/>
      </c:catAx>
      <c:valAx>
        <c:axId val="1538705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8702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 smtClean="0"/>
              <a:t>İdari Personel Anket Analizi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197484689413824"/>
          <c:y val="0.19486111111111112"/>
          <c:w val="0.87232174103237092"/>
          <c:h val="0.7208876494604841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3793455"/>
        <c:axId val="1383795119"/>
      </c:barChart>
      <c:catAx>
        <c:axId val="1383793455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795119"/>
        <c:crosses val="autoZero"/>
        <c:auto val="1"/>
        <c:lblAlgn val="ctr"/>
        <c:lblOffset val="100"/>
        <c:noMultiLvlLbl val="0"/>
      </c:catAx>
      <c:valAx>
        <c:axId val="1383795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793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Sayfa1!$A$11:$AF$11</c:f>
              <c:numCache>
                <c:formatCode>0%</c:formatCode>
                <c:ptCount val="32"/>
                <c:pt idx="0">
                  <c:v>0.72499999999999998</c:v>
                </c:pt>
                <c:pt idx="1">
                  <c:v>0.8</c:v>
                </c:pt>
                <c:pt idx="2">
                  <c:v>0.82499999999999996</c:v>
                </c:pt>
                <c:pt idx="3">
                  <c:v>0.85</c:v>
                </c:pt>
                <c:pt idx="4">
                  <c:v>0.8</c:v>
                </c:pt>
                <c:pt idx="5">
                  <c:v>0.82499999999999996</c:v>
                </c:pt>
                <c:pt idx="6">
                  <c:v>0.76</c:v>
                </c:pt>
                <c:pt idx="7">
                  <c:v>0.95</c:v>
                </c:pt>
                <c:pt idx="8">
                  <c:v>0.95</c:v>
                </c:pt>
                <c:pt idx="9">
                  <c:v>0.95</c:v>
                </c:pt>
                <c:pt idx="10">
                  <c:v>0.95</c:v>
                </c:pt>
                <c:pt idx="11">
                  <c:v>0.88000000000000012</c:v>
                </c:pt>
                <c:pt idx="12">
                  <c:v>0.95</c:v>
                </c:pt>
                <c:pt idx="13">
                  <c:v>1</c:v>
                </c:pt>
                <c:pt idx="14">
                  <c:v>1</c:v>
                </c:pt>
                <c:pt idx="15">
                  <c:v>0.9</c:v>
                </c:pt>
                <c:pt idx="16">
                  <c:v>0.97142857142857131</c:v>
                </c:pt>
                <c:pt idx="17">
                  <c:v>0.95</c:v>
                </c:pt>
                <c:pt idx="18">
                  <c:v>0.8</c:v>
                </c:pt>
                <c:pt idx="19">
                  <c:v>0.88000000000000012</c:v>
                </c:pt>
                <c:pt idx="20">
                  <c:v>0.85</c:v>
                </c:pt>
                <c:pt idx="21">
                  <c:v>0.88000000000000012</c:v>
                </c:pt>
                <c:pt idx="22">
                  <c:v>0.8</c:v>
                </c:pt>
                <c:pt idx="23">
                  <c:v>0.85</c:v>
                </c:pt>
                <c:pt idx="24">
                  <c:v>0.8</c:v>
                </c:pt>
                <c:pt idx="25">
                  <c:v>0.85</c:v>
                </c:pt>
                <c:pt idx="26">
                  <c:v>0.85</c:v>
                </c:pt>
                <c:pt idx="27">
                  <c:v>0.84000000000000008</c:v>
                </c:pt>
                <c:pt idx="28">
                  <c:v>0.9</c:v>
                </c:pt>
                <c:pt idx="29">
                  <c:v>0.84000000000000008</c:v>
                </c:pt>
                <c:pt idx="30">
                  <c:v>0.85</c:v>
                </c:pt>
                <c:pt idx="31">
                  <c:v>0.79645833333333327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F9-4D10-8003-8EB07BA29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38702271"/>
        <c:axId val="1538705183"/>
        <c:axId val="0"/>
      </c:bar3DChart>
      <c:catAx>
        <c:axId val="1538702271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8705183"/>
        <c:crosses val="autoZero"/>
        <c:auto val="1"/>
        <c:lblAlgn val="ctr"/>
        <c:lblOffset val="100"/>
        <c:noMultiLvlLbl val="0"/>
      </c:catAx>
      <c:valAx>
        <c:axId val="1538705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8702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EF86E-60C8-4667-9A2D-5C28F8F9AB17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F2F69-A699-4BEC-BDDD-8A71EA5EE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1051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4814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812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7427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998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1083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7640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9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684-7ED6-4E25-99B3-6C7EE6714DA3}" type="datetime1">
              <a:rPr lang="tr-TR" smtClean="0"/>
              <a:t>22.11.2018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8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09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22.11.2018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22.11.2018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5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22.11.2018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22.11.2018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22.11.2018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9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22.11.2018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8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3068960"/>
            <a:ext cx="7772400" cy="504055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2018 YILI 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NİSAN-EKİM YGG SUNUMU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FEN BİLİMLERİ ENSTİTÜSÜ SÜRECİ</a:t>
            </a: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 smtClean="0"/>
              <a:t>15/11/2018</a:t>
            </a:r>
            <a:endParaRPr lang="tr-TR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</a:t>
            </a:fld>
            <a:endParaRPr lang="tr-TR"/>
          </a:p>
        </p:txBody>
      </p:sp>
      <p:pic>
        <p:nvPicPr>
          <p:cNvPr id="4" name="Resim 3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187624" y="90872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FAALİYET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PLANLARI</a:t>
            </a:r>
            <a:endParaRPr lang="tr-T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10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3" name="Nesne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385007"/>
              </p:ext>
            </p:extLst>
          </p:nvPr>
        </p:nvGraphicFramePr>
        <p:xfrm>
          <a:off x="611568" y="1627629"/>
          <a:ext cx="7776855" cy="13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Worksheet" r:id="rId4" imgW="13677708" imgH="295130" progId="Excel.Sheet.12">
                  <p:embed/>
                </p:oleObj>
              </mc:Choice>
              <mc:Fallback>
                <p:oleObj name="Worksheet" r:id="rId4" imgW="13677708" imgH="2951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8" y="1627629"/>
                        <a:ext cx="7776855" cy="131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120496"/>
              </p:ext>
            </p:extLst>
          </p:nvPr>
        </p:nvGraphicFramePr>
        <p:xfrm>
          <a:off x="611568" y="1831971"/>
          <a:ext cx="7786239" cy="4524389"/>
        </p:xfrm>
        <a:graphic>
          <a:graphicData uri="http://schemas.openxmlformats.org/drawingml/2006/table">
            <a:tbl>
              <a:tblPr/>
              <a:tblGrid>
                <a:gridCol w="325801">
                  <a:extLst>
                    <a:ext uri="{9D8B030D-6E8A-4147-A177-3AD203B41FA5}">
                      <a16:colId xmlns:a16="http://schemas.microsoft.com/office/drawing/2014/main" val="1061196230"/>
                    </a:ext>
                  </a:extLst>
                </a:gridCol>
                <a:gridCol w="715690">
                  <a:extLst>
                    <a:ext uri="{9D8B030D-6E8A-4147-A177-3AD203B41FA5}">
                      <a16:colId xmlns:a16="http://schemas.microsoft.com/office/drawing/2014/main" val="2874586792"/>
                    </a:ext>
                  </a:extLst>
                </a:gridCol>
                <a:gridCol w="1009448">
                  <a:extLst>
                    <a:ext uri="{9D8B030D-6E8A-4147-A177-3AD203B41FA5}">
                      <a16:colId xmlns:a16="http://schemas.microsoft.com/office/drawing/2014/main" val="3993984393"/>
                    </a:ext>
                  </a:extLst>
                </a:gridCol>
                <a:gridCol w="592852">
                  <a:extLst>
                    <a:ext uri="{9D8B030D-6E8A-4147-A177-3AD203B41FA5}">
                      <a16:colId xmlns:a16="http://schemas.microsoft.com/office/drawing/2014/main" val="807854273"/>
                    </a:ext>
                  </a:extLst>
                </a:gridCol>
                <a:gridCol w="341824">
                  <a:extLst>
                    <a:ext uri="{9D8B030D-6E8A-4147-A177-3AD203B41FA5}">
                      <a16:colId xmlns:a16="http://schemas.microsoft.com/office/drawing/2014/main" val="3314499820"/>
                    </a:ext>
                  </a:extLst>
                </a:gridCol>
                <a:gridCol w="697891">
                  <a:extLst>
                    <a:ext uri="{9D8B030D-6E8A-4147-A177-3AD203B41FA5}">
                      <a16:colId xmlns:a16="http://schemas.microsoft.com/office/drawing/2014/main" val="1542730709"/>
                    </a:ext>
                  </a:extLst>
                </a:gridCol>
                <a:gridCol w="306215">
                  <a:extLst>
                    <a:ext uri="{9D8B030D-6E8A-4147-A177-3AD203B41FA5}">
                      <a16:colId xmlns:a16="http://schemas.microsoft.com/office/drawing/2014/main" val="2114516701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3975155180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2925502262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1313198037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1980902376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1930547608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926884125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2403042484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917098153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4260508535"/>
                    </a:ext>
                  </a:extLst>
                </a:gridCol>
                <a:gridCol w="85454">
                  <a:extLst>
                    <a:ext uri="{9D8B030D-6E8A-4147-A177-3AD203B41FA5}">
                      <a16:colId xmlns:a16="http://schemas.microsoft.com/office/drawing/2014/main" val="760676752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4263998794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539514766"/>
                    </a:ext>
                  </a:extLst>
                </a:gridCol>
                <a:gridCol w="70243">
                  <a:extLst>
                    <a:ext uri="{9D8B030D-6E8A-4147-A177-3AD203B41FA5}">
                      <a16:colId xmlns:a16="http://schemas.microsoft.com/office/drawing/2014/main" val="1603695655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3562090884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144250872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1545693525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2994100755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204553154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1980501016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785931922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2840926658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4210698693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3554691184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1051152816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3943861138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1297420379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2141610436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1408715224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2651186194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2726512349"/>
                    </a:ext>
                  </a:extLst>
                </a:gridCol>
                <a:gridCol w="35863">
                  <a:extLst>
                    <a:ext uri="{9D8B030D-6E8A-4147-A177-3AD203B41FA5}">
                      <a16:colId xmlns:a16="http://schemas.microsoft.com/office/drawing/2014/main" val="1744311800"/>
                    </a:ext>
                  </a:extLst>
                </a:gridCol>
                <a:gridCol w="37337">
                  <a:extLst>
                    <a:ext uri="{9D8B030D-6E8A-4147-A177-3AD203B41FA5}">
                      <a16:colId xmlns:a16="http://schemas.microsoft.com/office/drawing/2014/main" val="377660631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4280303768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3802916962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977671220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1203964473"/>
                    </a:ext>
                  </a:extLst>
                </a:gridCol>
                <a:gridCol w="113942">
                  <a:extLst>
                    <a:ext uri="{9D8B030D-6E8A-4147-A177-3AD203B41FA5}">
                      <a16:colId xmlns:a16="http://schemas.microsoft.com/office/drawing/2014/main" val="330239836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1273961779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3358976898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987592184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1904231322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3411721230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994366626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3162972130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798064680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583961752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3342486067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2373173509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4077533364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4206650191"/>
                    </a:ext>
                  </a:extLst>
                </a:gridCol>
                <a:gridCol w="71213">
                  <a:extLst>
                    <a:ext uri="{9D8B030D-6E8A-4147-A177-3AD203B41FA5}">
                      <a16:colId xmlns:a16="http://schemas.microsoft.com/office/drawing/2014/main" val="1263176073"/>
                    </a:ext>
                  </a:extLst>
                </a:gridCol>
                <a:gridCol w="27676">
                  <a:extLst>
                    <a:ext uri="{9D8B030D-6E8A-4147-A177-3AD203B41FA5}">
                      <a16:colId xmlns:a16="http://schemas.microsoft.com/office/drawing/2014/main" val="4253657569"/>
                    </a:ext>
                  </a:extLst>
                </a:gridCol>
                <a:gridCol w="29952">
                  <a:extLst>
                    <a:ext uri="{9D8B030D-6E8A-4147-A177-3AD203B41FA5}">
                      <a16:colId xmlns:a16="http://schemas.microsoft.com/office/drawing/2014/main" val="1558490595"/>
                    </a:ext>
                  </a:extLst>
                </a:gridCol>
                <a:gridCol w="27676">
                  <a:extLst>
                    <a:ext uri="{9D8B030D-6E8A-4147-A177-3AD203B41FA5}">
                      <a16:colId xmlns:a16="http://schemas.microsoft.com/office/drawing/2014/main" val="3670896597"/>
                    </a:ext>
                  </a:extLst>
                </a:gridCol>
                <a:gridCol w="92577">
                  <a:extLst>
                    <a:ext uri="{9D8B030D-6E8A-4147-A177-3AD203B41FA5}">
                      <a16:colId xmlns:a16="http://schemas.microsoft.com/office/drawing/2014/main" val="164898926"/>
                    </a:ext>
                  </a:extLst>
                </a:gridCol>
              </a:tblGrid>
              <a:tr h="6106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11.Düzeltici </a:t>
                      </a:r>
                      <a:r>
                        <a:rPr lang="en-US" sz="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Faaliyet</a:t>
                      </a:r>
                      <a:r>
                        <a:rPr lang="en-US" sz="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Kapanma</a:t>
                      </a:r>
                      <a:r>
                        <a:rPr lang="en-US" sz="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Hızı</a:t>
                      </a:r>
                      <a:endParaRPr lang="en-US" sz="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073987"/>
                  </a:ext>
                </a:extLst>
              </a:tr>
              <a:tr h="67847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917329"/>
                  </a:ext>
                </a:extLst>
              </a:tr>
              <a:tr h="7011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nl-NL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11.1.Açılan düzeltici faaliyetlerin kök nedenlerin tespiti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Formları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471266"/>
                  </a:ext>
                </a:extLst>
              </a:tr>
              <a:tr h="7011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695780"/>
                  </a:ext>
                </a:extLst>
              </a:tr>
              <a:tr h="7011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12.2.Aksiyonların </a:t>
                      </a:r>
                      <a:r>
                        <a:rPr lang="en-US" sz="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geliştirilmesi</a:t>
                      </a:r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ilgili</a:t>
                      </a:r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uygunsuzlukların</a:t>
                      </a:r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giderilmesi</a:t>
                      </a:r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Formları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858109"/>
                  </a:ext>
                </a:extLst>
              </a:tr>
              <a:tr h="7011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39960"/>
                  </a:ext>
                </a:extLst>
              </a:tr>
              <a:tr h="6106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13.Risk Azaltma Oranı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680230"/>
                  </a:ext>
                </a:extLst>
              </a:tr>
              <a:tr h="5880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452531"/>
                  </a:ext>
                </a:extLst>
              </a:tr>
              <a:tr h="7011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13.1.Risk analizlerinin hazırlanması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623835"/>
                  </a:ext>
                </a:extLst>
              </a:tr>
              <a:tr h="7011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486221"/>
                  </a:ext>
                </a:extLst>
              </a:tr>
              <a:tr h="7237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13.2.RÖF değeri 100 üzeri çıkan riskler için aksiyon geliştirilmesi ve takibi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533945"/>
                  </a:ext>
                </a:extLst>
              </a:tr>
              <a:tr h="7237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276622"/>
                  </a:ext>
                </a:extLst>
              </a:tr>
              <a:tr h="7237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13.3.Gelen şikayet ve açılan düzeltici faaliyetlerin risk analizlerine yansıtılması ve aksiyonların geliştirilmesi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622842"/>
                  </a:ext>
                </a:extLst>
              </a:tr>
              <a:tr h="7237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721867"/>
                  </a:ext>
                </a:extLst>
              </a:tr>
              <a:tr h="7237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14.Kalite </a:t>
                      </a:r>
                      <a:r>
                        <a:rPr lang="en-US" sz="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Hedefleri</a:t>
                      </a:r>
                      <a:r>
                        <a:rPr lang="en-US" sz="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Gerçekleşme</a:t>
                      </a:r>
                      <a:r>
                        <a:rPr lang="en-US" sz="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Oranı</a:t>
                      </a:r>
                      <a:endParaRPr lang="en-US" sz="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996681"/>
                  </a:ext>
                </a:extLst>
              </a:tr>
              <a:tr h="7237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517432"/>
                  </a:ext>
                </a:extLst>
              </a:tr>
              <a:tr h="7237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14.1.Tüm SPİK göstergelerinin aylık kontrolü ve tutmama ihtimali olan göstergelere ait acil eylemler gerçekleştirilmesi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SPİK Karneleri-Birim İçi Toplantı Kayıtları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626258"/>
                  </a:ext>
                </a:extLst>
              </a:tr>
              <a:tr h="7237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07645"/>
                  </a:ext>
                </a:extLst>
              </a:tr>
              <a:tr h="7237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15.Şikayet Sayısı-16.Şikayet </a:t>
                      </a:r>
                      <a:r>
                        <a:rPr lang="en-US" sz="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Çözüm</a:t>
                      </a:r>
                      <a:r>
                        <a:rPr lang="en-US" sz="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Memnuniyet</a:t>
                      </a:r>
                      <a:r>
                        <a:rPr lang="en-US" sz="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Oranı-17.Tekrarlayan </a:t>
                      </a:r>
                      <a:r>
                        <a:rPr lang="en-US" sz="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Şikayet</a:t>
                      </a:r>
                      <a:r>
                        <a:rPr lang="en-US" sz="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Sayısı</a:t>
                      </a:r>
                      <a:endParaRPr lang="en-US" sz="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237339"/>
                  </a:ext>
                </a:extLst>
              </a:tr>
              <a:tr h="7237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851089"/>
                  </a:ext>
                </a:extLst>
              </a:tr>
              <a:tr h="7237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15.1.-16.1.-17.1.Yazılımdan gelen şikayetlerin kök nedenlerinin bulunması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Yazılım Kayıtları-DF Formları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129482"/>
                  </a:ext>
                </a:extLst>
              </a:tr>
              <a:tr h="7237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236118"/>
                  </a:ext>
                </a:extLst>
              </a:tr>
              <a:tr h="7237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15.2.-16.2.-17.2.Şikayetlerin çözümlenmesi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Yazılım Kayıtları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608379"/>
                  </a:ext>
                </a:extLst>
              </a:tr>
              <a:tr h="7237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871880"/>
                  </a:ext>
                </a:extLst>
              </a:tr>
              <a:tr h="7237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15.3.-16.3.-17.3.Şikayet çözüm memnuniyetlerinin ölçümlenmesi ve ölçüm sonucu şikayetin kapatılması/yeni aksiyonların yapılması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Yazılım Kayıtları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630982"/>
                  </a:ext>
                </a:extLst>
              </a:tr>
              <a:tr h="7237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959168"/>
                  </a:ext>
                </a:extLst>
              </a:tr>
              <a:tr h="7237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18.Çevre Kazası Sayısı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24769"/>
                  </a:ext>
                </a:extLst>
              </a:tr>
              <a:tr h="7237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105337"/>
                  </a:ext>
                </a:extLst>
              </a:tr>
              <a:tr h="7237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18.1.Tehlikeli ve tehlikesiz atıkların talimatlara göre ayrıştırılması ve ilgili geri dönüşüm yönetimin uyumun sağlanması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Çevre Kazası Bildirim Formları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84098"/>
                  </a:ext>
                </a:extLst>
              </a:tr>
              <a:tr h="7237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756416"/>
                  </a:ext>
                </a:extLst>
              </a:tr>
              <a:tr h="7237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19.İş Kazası Sayısı-20.İş Kazası Ağırlık Oranı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713422"/>
                  </a:ext>
                </a:extLst>
              </a:tr>
              <a:tr h="7237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025131"/>
                  </a:ext>
                </a:extLst>
              </a:tr>
              <a:tr h="7237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19.1.-20.1.İş Sağlığı Güvenliği ile ilgili iç yönergelere uyum sağlanması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Bildirim Formları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446098"/>
                  </a:ext>
                </a:extLst>
              </a:tr>
              <a:tr h="7237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701195"/>
                  </a:ext>
                </a:extLst>
              </a:tr>
              <a:tr h="7237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19.2.-20.2.Birim/bölüm ile ilgili hazırlanan iş sağlığı risklerine karşı aksiyonlar geliştirilmesi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Bildirim Formları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075514"/>
                  </a:ext>
                </a:extLst>
              </a:tr>
              <a:tr h="7237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242777"/>
                  </a:ext>
                </a:extLst>
              </a:tr>
              <a:tr h="7237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19.3.-20.3.Kurum içinde isg riski taşıyan konular hakkında yetkililere bilgi akışının sağlanması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E-postalar,İç Yazışmalar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480351"/>
                  </a:ext>
                </a:extLst>
              </a:tr>
              <a:tr h="7237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052962"/>
                  </a:ext>
                </a:extLst>
              </a:tr>
              <a:tr h="7237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21.Öneri Sayısı-22.Önerilerin Hayata Geçirilme Oranı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104257"/>
                  </a:ext>
                </a:extLst>
              </a:tr>
              <a:tr h="7237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891132"/>
                  </a:ext>
                </a:extLst>
              </a:tr>
              <a:tr h="7237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21.1.-22.1.Kurum içi verimliliğin sağlanabilmesi adına  öneriler verilmesi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E-postalar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605349"/>
                  </a:ext>
                </a:extLst>
              </a:tr>
              <a:tr h="7237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147382"/>
                  </a:ext>
                </a:extLst>
              </a:tr>
              <a:tr h="7237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21.2.--22.2.Verilen önerilerin takip edilmesi ve uygulamaya alınması için aksiyonlar geliştirilmesi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E-postalar,İç Yazışmalar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673332"/>
                  </a:ext>
                </a:extLst>
              </a:tr>
              <a:tr h="7237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223677"/>
                  </a:ext>
                </a:extLst>
              </a:tr>
              <a:tr h="7237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23.Personel Performans Oranı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546437"/>
                  </a:ext>
                </a:extLst>
              </a:tr>
              <a:tr h="7237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454626"/>
                  </a:ext>
                </a:extLst>
              </a:tr>
              <a:tr h="7237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23.1.Personel performansının ölçümlenmesi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Performans Değerlendirme Formu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55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Değerlendirme dışıdır.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710849"/>
                  </a:ext>
                </a:extLst>
              </a:tr>
              <a:tr h="7237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507599"/>
                  </a:ext>
                </a:extLst>
              </a:tr>
              <a:tr h="7237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23.2.Ölçüm sonucu performansı düşük çıkan personelin iyileştirilmesine yönelik eğitim,proje ya da uygulama gibi faaliyetler gerçekleştirilmesi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katılımları,Proje dosyaları,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642670"/>
                  </a:ext>
                </a:extLst>
              </a:tr>
              <a:tr h="6106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307007"/>
                  </a:ext>
                </a:extLst>
              </a:tr>
              <a:tr h="38447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24.Süreç Memnuniyet Oranı (İç Müşteri)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35823"/>
                  </a:ext>
                </a:extLst>
              </a:tr>
              <a:tr h="38447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51191"/>
                  </a:ext>
                </a:extLst>
              </a:tr>
              <a:tr h="63324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24.1.İç Müşteri Memnuniyet Anketinin yapılması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Anket formları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15116"/>
                  </a:ext>
                </a:extLst>
              </a:tr>
              <a:tr h="6106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488571"/>
                  </a:ext>
                </a:extLst>
              </a:tr>
              <a:tr h="6106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24.2.Anket sonucu çıkan uygunsuzluklar için AAP hazırlanması ve uygulamaların takibi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 Formları ve AAP'ler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925837"/>
                  </a:ext>
                </a:extLst>
              </a:tr>
              <a:tr h="67847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887426"/>
                  </a:ext>
                </a:extLst>
              </a:tr>
              <a:tr h="67847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24.3.Anketlere gelen yorumların risk analizlerine ilave edilmesi ve takibi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205603"/>
                  </a:ext>
                </a:extLst>
              </a:tr>
              <a:tr h="7011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251966"/>
                  </a:ext>
                </a:extLst>
              </a:tr>
              <a:tr h="520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1" i="0" u="sng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PLAN NO: FB-FP-0001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42123"/>
                  </a:ext>
                </a:extLst>
              </a:tr>
              <a:tr h="98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KAYNAK TANIMLAMALARI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Yayın Tarihi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Yayın No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Rev.Tarihi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Rev. No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Hazırlayan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Onay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Kalite Sistem Onayı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42481"/>
                  </a:ext>
                </a:extLst>
              </a:tr>
              <a:tr h="3844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İG:İşgücü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069101"/>
                  </a:ext>
                </a:extLst>
              </a:tr>
              <a:tr h="663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FS:Finansman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14"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Prof. Dr. Serkan Tapkın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884769"/>
                  </a:ext>
                </a:extLst>
              </a:tr>
              <a:tr h="3844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KT:Katılım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3.05.2018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_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_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_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Müge Ardahanlı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Şafak GÜR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005157"/>
                  </a:ext>
                </a:extLst>
              </a:tr>
              <a:tr h="663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EK:Ekipman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991970"/>
                  </a:ext>
                </a:extLst>
              </a:tr>
              <a:tr h="663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TK:Teknoloji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325507"/>
                  </a:ext>
                </a:extLst>
              </a:tr>
              <a:tr h="38447"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661145"/>
                  </a:ext>
                </a:extLst>
              </a:tr>
              <a:tr h="3844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Form No: KY-FR-0028 Tarihi:03.05.2018 Değ.No:0 </a:t>
                      </a:r>
                      <a:r>
                        <a:rPr lang="en-US" sz="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Değ.Tarihi</a:t>
                      </a:r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:-</a:t>
                      </a: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76" marR="2276" marT="2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698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90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11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8" name="143 Metin kutusu"/>
          <p:cNvSpPr txBox="1"/>
          <p:nvPr/>
        </p:nvSpPr>
        <p:spPr>
          <a:xfrm>
            <a:off x="34009" y="1778918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143 Metin kutusu"/>
          <p:cNvSpPr txBox="1"/>
          <p:nvPr/>
        </p:nvSpPr>
        <p:spPr>
          <a:xfrm>
            <a:off x="34009" y="1940843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143 Metin kutusu"/>
          <p:cNvSpPr txBox="1"/>
          <p:nvPr/>
        </p:nvSpPr>
        <p:spPr>
          <a:xfrm>
            <a:off x="457200" y="246062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457200" y="2622550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107504" y="1540683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143 Metin kutusu"/>
          <p:cNvSpPr txBox="1"/>
          <p:nvPr/>
        </p:nvSpPr>
        <p:spPr>
          <a:xfrm>
            <a:off x="107504" y="1702608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143 Metin kutusu"/>
          <p:cNvSpPr txBox="1"/>
          <p:nvPr/>
        </p:nvSpPr>
        <p:spPr>
          <a:xfrm>
            <a:off x="106556" y="1489145"/>
            <a:ext cx="288297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143 Metin kutusu"/>
          <p:cNvSpPr txBox="1"/>
          <p:nvPr/>
        </p:nvSpPr>
        <p:spPr>
          <a:xfrm>
            <a:off x="106556" y="1651070"/>
            <a:ext cx="288297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143 Metin kutusu"/>
          <p:cNvSpPr txBox="1"/>
          <p:nvPr/>
        </p:nvSpPr>
        <p:spPr>
          <a:xfrm>
            <a:off x="34008" y="1653677"/>
            <a:ext cx="295231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143 Metin kutusu"/>
          <p:cNvSpPr txBox="1"/>
          <p:nvPr/>
        </p:nvSpPr>
        <p:spPr>
          <a:xfrm>
            <a:off x="34008" y="1815602"/>
            <a:ext cx="295231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143 Metin kutusu"/>
          <p:cNvSpPr txBox="1"/>
          <p:nvPr/>
        </p:nvSpPr>
        <p:spPr>
          <a:xfrm>
            <a:off x="-1" y="1545782"/>
            <a:ext cx="296333" cy="68292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143 Metin kutusu"/>
          <p:cNvSpPr txBox="1"/>
          <p:nvPr/>
        </p:nvSpPr>
        <p:spPr>
          <a:xfrm>
            <a:off x="-1" y="1707708"/>
            <a:ext cx="296333" cy="66694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143 Metin kutusu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SpPr txBox="1"/>
          <p:nvPr/>
        </p:nvSpPr>
        <p:spPr>
          <a:xfrm>
            <a:off x="46292" y="2344129"/>
            <a:ext cx="308369" cy="34021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143 Metin kutusu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SpPr txBox="1"/>
          <p:nvPr/>
        </p:nvSpPr>
        <p:spPr>
          <a:xfrm>
            <a:off x="457199" y="2851150"/>
            <a:ext cx="308369" cy="3303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439886"/>
              </p:ext>
            </p:extLst>
          </p:nvPr>
        </p:nvGraphicFramePr>
        <p:xfrm>
          <a:off x="296329" y="1650363"/>
          <a:ext cx="8092096" cy="4705988"/>
        </p:xfrm>
        <a:graphic>
          <a:graphicData uri="http://schemas.openxmlformats.org/drawingml/2006/table">
            <a:tbl>
              <a:tblPr/>
              <a:tblGrid>
                <a:gridCol w="1292925">
                  <a:extLst>
                    <a:ext uri="{9D8B030D-6E8A-4147-A177-3AD203B41FA5}">
                      <a16:colId xmlns:a16="http://schemas.microsoft.com/office/drawing/2014/main" val="4056701515"/>
                    </a:ext>
                  </a:extLst>
                </a:gridCol>
                <a:gridCol w="983961">
                  <a:extLst>
                    <a:ext uri="{9D8B030D-6E8A-4147-A177-3AD203B41FA5}">
                      <a16:colId xmlns:a16="http://schemas.microsoft.com/office/drawing/2014/main" val="735292762"/>
                    </a:ext>
                  </a:extLst>
                </a:gridCol>
                <a:gridCol w="200729">
                  <a:extLst>
                    <a:ext uri="{9D8B030D-6E8A-4147-A177-3AD203B41FA5}">
                      <a16:colId xmlns:a16="http://schemas.microsoft.com/office/drawing/2014/main" val="4004258113"/>
                    </a:ext>
                  </a:extLst>
                </a:gridCol>
                <a:gridCol w="826527">
                  <a:extLst>
                    <a:ext uri="{9D8B030D-6E8A-4147-A177-3AD203B41FA5}">
                      <a16:colId xmlns:a16="http://schemas.microsoft.com/office/drawing/2014/main" val="3920293536"/>
                    </a:ext>
                  </a:extLst>
                </a:gridCol>
                <a:gridCol w="177113">
                  <a:extLst>
                    <a:ext uri="{9D8B030D-6E8A-4147-A177-3AD203B41FA5}">
                      <a16:colId xmlns:a16="http://schemas.microsoft.com/office/drawing/2014/main" val="3204868697"/>
                    </a:ext>
                  </a:extLst>
                </a:gridCol>
                <a:gridCol w="867853">
                  <a:extLst>
                    <a:ext uri="{9D8B030D-6E8A-4147-A177-3AD203B41FA5}">
                      <a16:colId xmlns:a16="http://schemas.microsoft.com/office/drawing/2014/main" val="2466098642"/>
                    </a:ext>
                  </a:extLst>
                </a:gridCol>
                <a:gridCol w="177113">
                  <a:extLst>
                    <a:ext uri="{9D8B030D-6E8A-4147-A177-3AD203B41FA5}">
                      <a16:colId xmlns:a16="http://schemas.microsoft.com/office/drawing/2014/main" val="1303661807"/>
                    </a:ext>
                  </a:extLst>
                </a:gridCol>
                <a:gridCol w="251894">
                  <a:extLst>
                    <a:ext uri="{9D8B030D-6E8A-4147-A177-3AD203B41FA5}">
                      <a16:colId xmlns:a16="http://schemas.microsoft.com/office/drawing/2014/main" val="1079839271"/>
                    </a:ext>
                  </a:extLst>
                </a:gridCol>
                <a:gridCol w="1117779">
                  <a:extLst>
                    <a:ext uri="{9D8B030D-6E8A-4147-A177-3AD203B41FA5}">
                      <a16:colId xmlns:a16="http://schemas.microsoft.com/office/drawing/2014/main" val="3101516249"/>
                    </a:ext>
                  </a:extLst>
                </a:gridCol>
                <a:gridCol w="543145">
                  <a:extLst>
                    <a:ext uri="{9D8B030D-6E8A-4147-A177-3AD203B41FA5}">
                      <a16:colId xmlns:a16="http://schemas.microsoft.com/office/drawing/2014/main" val="2593875700"/>
                    </a:ext>
                  </a:extLst>
                </a:gridCol>
                <a:gridCol w="566761">
                  <a:extLst>
                    <a:ext uri="{9D8B030D-6E8A-4147-A177-3AD203B41FA5}">
                      <a16:colId xmlns:a16="http://schemas.microsoft.com/office/drawing/2014/main" val="2197942913"/>
                    </a:ext>
                  </a:extLst>
                </a:gridCol>
                <a:gridCol w="196793">
                  <a:extLst>
                    <a:ext uri="{9D8B030D-6E8A-4147-A177-3AD203B41FA5}">
                      <a16:colId xmlns:a16="http://schemas.microsoft.com/office/drawing/2014/main" val="1504074810"/>
                    </a:ext>
                  </a:extLst>
                </a:gridCol>
                <a:gridCol w="196793">
                  <a:extLst>
                    <a:ext uri="{9D8B030D-6E8A-4147-A177-3AD203B41FA5}">
                      <a16:colId xmlns:a16="http://schemas.microsoft.com/office/drawing/2014/main" val="3784459990"/>
                    </a:ext>
                  </a:extLst>
                </a:gridCol>
                <a:gridCol w="346355">
                  <a:extLst>
                    <a:ext uri="{9D8B030D-6E8A-4147-A177-3AD203B41FA5}">
                      <a16:colId xmlns:a16="http://schemas.microsoft.com/office/drawing/2014/main" val="505820929"/>
                    </a:ext>
                  </a:extLst>
                </a:gridCol>
                <a:gridCol w="346355">
                  <a:extLst>
                    <a:ext uri="{9D8B030D-6E8A-4147-A177-3AD203B41FA5}">
                      <a16:colId xmlns:a16="http://schemas.microsoft.com/office/drawing/2014/main" val="367609121"/>
                    </a:ext>
                  </a:extLst>
                </a:gridCol>
              </a:tblGrid>
              <a:tr h="83724">
                <a:tc rowSpan="5" gridSpan="10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RİSK ANALİZİ FORMU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Doküman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FB-RA-0001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63409"/>
                  </a:ext>
                </a:extLst>
              </a:tr>
              <a:tr h="87910"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03.05.2018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456509"/>
                  </a:ext>
                </a:extLst>
              </a:tr>
              <a:tr h="87910"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980913"/>
                  </a:ext>
                </a:extLst>
              </a:tr>
              <a:tr h="87910"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171170"/>
                  </a:ext>
                </a:extLst>
              </a:tr>
              <a:tr h="200937">
                <a:tc gridSpan="10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Sayfa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529876"/>
                  </a:ext>
                </a:extLst>
              </a:tr>
              <a:tr h="66979">
                <a:tc rowSpan="2"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 Risk Türü (Potential Risk Mode)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 Olası Etkileri/Potential Effect(s)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 Sebebi/Potential Cause 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Varolan  Kontroller (Önlemler)  / Current Controls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Önerilen Faaliyetler (Recomended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 ve Hedef Tamamlama Tarihi (Responibility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246716"/>
                  </a:ext>
                </a:extLst>
              </a:tr>
              <a:tr h="4688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 Faliyetler/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837098"/>
                  </a:ext>
                </a:extLst>
              </a:tr>
              <a:tr h="3348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Sınıflardaki Teknik Arıza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Derslerin geç başlaması ve eğitimin aksaması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Internet ve projeksiyon cihazlarının bozulması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Arıza talep sisteminin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108313"/>
                  </a:ext>
                </a:extLst>
              </a:tr>
              <a:tr h="32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Fotokopi Odasındaki Cihazların  (Yazıcı, Fotokopi ve Tarayıcı) Arızası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Ders ve sınav materyallerinin hazırlanmasının gecikmesi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Cihaz bakımlarının sadece arızalanması sonucunda yapılması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Arıza talep sisteminin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Anlaşmalı kurumun periyodik kontrol yapması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Bilgi-İşlem Departmanı / 31.12.2018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118858"/>
                  </a:ext>
                </a:extLst>
              </a:tr>
              <a:tr h="343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Z1-Reklam ve bilinirliğin az olması, şehir merkezinde olmasına rağmen bölgede tam olarak bilinmemesi,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 sayısının azlığı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Bütçe azlığı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Belediye ile görüşülerek ücretsiz billboard promosyonları alınması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780197"/>
                  </a:ext>
                </a:extLst>
              </a:tr>
              <a:tr h="3641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Z2-Kurumsallaşma sürecinin tamamlanmamış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 süreçlerinde aksaklık yaşanması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Yeniden yapılanma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KYS eğitimlerine geçilmesi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553703"/>
                  </a:ext>
                </a:extLst>
              </a:tr>
              <a:tr h="2972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Z3-Program sayısının azlığı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Programların tercih edilmemesi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Kişisel taleplere uygun program olmaması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YÖK'e yeni başvuru dosyalarının gönderilmesi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802756"/>
                  </a:ext>
                </a:extLst>
              </a:tr>
              <a:tr h="2762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Z4-Yeni gelen personel için oryantasyon ve hizmet içi eğitim eksikliği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Zaman kaybı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Personelin mesleki bilgi yetersizliği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KYS Süreci ile birlikte oryantasyon eğitimleri eğitimlerine geçilmesi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756528"/>
                  </a:ext>
                </a:extLst>
              </a:tr>
              <a:tr h="2796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Z5-Laboratuvar imkanlarının yetersizliği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Uygulamalı derslerin yapılamaması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Bütçe eksikliği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Merkez kampüsteki laboratuvarların kullanılması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299082"/>
                  </a:ext>
                </a:extLst>
              </a:tr>
              <a:tr h="2386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T1-Öğrencilerin öncelikli olarak devlet üniversitesini tercih etmesi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 azlığı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Ücretsiz eğitim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Kurum ve kuruluşlara özel protokoller yapılması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193907"/>
                  </a:ext>
                </a:extLst>
              </a:tr>
              <a:tr h="2972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T2-Antalya ili dışından vakıf üniversitelerinin Antalya'da Kampüs açması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 seçeneklerinin artması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Antalya'nın öğrenci potansiyeli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Kurum ziyaretleri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521195"/>
                  </a:ext>
                </a:extLst>
              </a:tr>
              <a:tr h="3831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T3-Diğer üniversiterle rekabet (F7)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 tercihlerinde azalma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 tercih seçeneğinin artması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Program seçeneklerinin arttırılması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88042"/>
                  </a:ext>
                </a:extLst>
              </a:tr>
              <a:tr h="2386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T4-Eğitimi </a:t>
                      </a:r>
                      <a:r>
                        <a:rPr lang="en-US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yarıda</a:t>
                      </a:r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bırakan</a:t>
                      </a:r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öğrenciler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Öğrencinin kaydını sildirmesi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Askerlik sorunu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Kayıt dondurma hakkı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087815"/>
                  </a:ext>
                </a:extLst>
              </a:tr>
              <a:tr h="10688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No:KY-FR-0004 </a:t>
                      </a:r>
                      <a:r>
                        <a:rPr lang="en-US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Yayın</a:t>
                      </a:r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Tarihi:03.05.2018 Değ.No:0 </a:t>
                      </a:r>
                      <a:r>
                        <a:rPr lang="en-US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</a:t>
                      </a:r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  <a:r>
                        <a:rPr lang="en-US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Tarihi</a:t>
                      </a:r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:-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63438"/>
                  </a:ext>
                </a:extLst>
              </a:tr>
              <a:tr h="7535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HAZIRLAYAN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ONAYLAYAN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KALİTE SİSTEM ONAYI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733171"/>
                  </a:ext>
                </a:extLst>
              </a:tr>
              <a:tr h="6407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Müge ARDAHANLI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 Dr. Serkan TAPKIN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Şafak</a:t>
                      </a:r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GÜR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859734"/>
                  </a:ext>
                </a:extLst>
              </a:tr>
            </a:tbl>
          </a:graphicData>
        </a:graphic>
      </p:graphicFrame>
      <p:sp>
        <p:nvSpPr>
          <p:cNvPr id="25" name="143 Metin kutusu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SpPr txBox="1"/>
          <p:nvPr/>
        </p:nvSpPr>
        <p:spPr>
          <a:xfrm>
            <a:off x="1858963" y="2847975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143 Metin kutusu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SpPr txBox="1"/>
          <p:nvPr/>
        </p:nvSpPr>
        <p:spPr>
          <a:xfrm>
            <a:off x="1858963" y="3206750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317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12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48478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Öğrenci Memnuniyet Anket </a:t>
            </a:r>
            <a:r>
              <a:rPr lang="tr-TR" dirty="0" smtClean="0"/>
              <a:t>Sonuçları </a:t>
            </a:r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/>
        </p:nvGraphicFramePr>
        <p:xfrm>
          <a:off x="457200" y="2030785"/>
          <a:ext cx="8229600" cy="3664793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19381967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53606356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34408991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3037352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97299469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89683311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56951533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7594261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34421971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3420165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6819937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196202316"/>
                    </a:ext>
                  </a:extLst>
                </a:gridCol>
              </a:tblGrid>
              <a:tr h="1936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1-Dersin içeriği beklentilerimi karşıladı / The course content met my expectations.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2-Ders içerikleri uluslararası platformda da geçerlidir / The course content is valid internationally.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3-Ders programları ihtiyaçlar ve beklentilere göre güncellenir / The course content is updated based on needs and expectations.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4-Ders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beni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çalışma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hayatına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hazırlayacak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şekilde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kurgulanmıştı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/ The course was designed in a way to prepare me for business life.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5-Dersin içeriği düşündürücü ve merak uyandırıcı idi / The course content was thought-provoking and intriguing.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6-6-Ders sayesinde yabancı dil ders dinleme ve derse katılma yeteneğim gelişti / Thanks to the course, my ability to listen to lessons and participate in them in a foreign language has improved.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7-Ders sayesinde akademik yazma yeteneğim gelişti / Thanks to the course, my academic writing skills have improved.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8-Bu ders sayesinde toplum önünde konuşma ve sunum yapma yeteneğim gelişti. / Thanks to the course, my ability to talk and make presentations in front of people has improved.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9-Bu ders sayesinde bilgiyi analiz etme, yorumlama, ve yeni bilgilere ulaşma yeteneklerim gelişti. / Thanks to the course, my ability to analyze and interpret information, and obtain new information has improved.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10-Bu ders sayesinde karmaşık sorunlarla karşılaştığımda alternatif çözümler üretme yeteneklerim gelişti. / Thanks to the course, my ability to produce alternative solutions for complex problems has improved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11-Derslerde kullanılmak üzere yeni teknolojik teçhizatlar (projeksiyon vb…) mevcuttur / New equipment (projector etc.) is available to be used in courses.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Ortalama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007867"/>
                  </a:ext>
                </a:extLst>
              </a:tr>
              <a:tr h="1223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48454"/>
                  </a:ext>
                </a:extLst>
              </a:tr>
              <a:tr h="1223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442556"/>
                  </a:ext>
                </a:extLst>
              </a:tr>
              <a:tr h="1223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969708"/>
                  </a:ext>
                </a:extLst>
              </a:tr>
              <a:tr h="1223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299360"/>
                  </a:ext>
                </a:extLst>
              </a:tr>
              <a:tr h="1223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038410"/>
                  </a:ext>
                </a:extLst>
              </a:tr>
              <a:tr h="1223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02279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858498"/>
                  </a:ext>
                </a:extLst>
              </a:tr>
              <a:tr h="1223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933440"/>
                  </a:ext>
                </a:extLst>
              </a:tr>
              <a:tr h="1223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385566"/>
                  </a:ext>
                </a:extLst>
              </a:tr>
              <a:tr h="1223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197997"/>
                  </a:ext>
                </a:extLst>
              </a:tr>
              <a:tr h="1223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585719"/>
                  </a:ext>
                </a:extLst>
              </a:tr>
              <a:tr h="1223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904223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72%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148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06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13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48478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Öğrenci Memnuniyet Anket Analizi </a:t>
            </a:r>
            <a:endParaRPr lang="tr-TR" dirty="0"/>
          </a:p>
        </p:txBody>
      </p:sp>
      <p:graphicFrame>
        <p:nvGraphicFramePr>
          <p:cNvPr id="9" name="Grafik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2556657"/>
              </p:ext>
            </p:extLst>
          </p:nvPr>
        </p:nvGraphicFramePr>
        <p:xfrm>
          <a:off x="683568" y="2066924"/>
          <a:ext cx="8003232" cy="4289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609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14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0305023"/>
              </p:ext>
            </p:extLst>
          </p:nvPr>
        </p:nvGraphicFramePr>
        <p:xfrm>
          <a:off x="683568" y="1837607"/>
          <a:ext cx="7848872" cy="4518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Dikdörtgen 2"/>
          <p:cNvSpPr/>
          <p:nvPr/>
        </p:nvSpPr>
        <p:spPr>
          <a:xfrm>
            <a:off x="2843808" y="1277471"/>
            <a:ext cx="3466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Akademik Personel </a:t>
            </a:r>
            <a:r>
              <a:rPr lang="tr-TR" dirty="0"/>
              <a:t>Anket </a:t>
            </a:r>
            <a:r>
              <a:rPr lang="tr-TR" dirty="0" smtClean="0"/>
              <a:t>Sonuçları </a:t>
            </a:r>
            <a:endParaRPr lang="tr-TR" dirty="0"/>
          </a:p>
        </p:txBody>
      </p:sp>
      <p:graphicFrame>
        <p:nvGraphicFramePr>
          <p:cNvPr id="9" name="Grafik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9606654"/>
              </p:ext>
            </p:extLst>
          </p:nvPr>
        </p:nvGraphicFramePr>
        <p:xfrm>
          <a:off x="251520" y="1862246"/>
          <a:ext cx="8280919" cy="430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634448"/>
              </p:ext>
            </p:extLst>
          </p:nvPr>
        </p:nvGraphicFramePr>
        <p:xfrm>
          <a:off x="251534" y="1646820"/>
          <a:ext cx="8712953" cy="4709530"/>
        </p:xfrm>
        <a:graphic>
          <a:graphicData uri="http://schemas.openxmlformats.org/drawingml/2006/table">
            <a:tbl>
              <a:tblPr/>
              <a:tblGrid>
                <a:gridCol w="281063">
                  <a:extLst>
                    <a:ext uri="{9D8B030D-6E8A-4147-A177-3AD203B41FA5}">
                      <a16:colId xmlns:a16="http://schemas.microsoft.com/office/drawing/2014/main" val="2985525711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3423082502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1648286785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2460827290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2848563888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1153008042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657422268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3766381327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2408007372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1986461469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2725210572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1962575890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682123397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2639124897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109479137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805434851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149374168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3835587631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953979616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3480028561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1074579743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4099143299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120250365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932838897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2887908292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1781018069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2695885833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3928480893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364819782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2877328391"/>
                    </a:ext>
                  </a:extLst>
                </a:gridCol>
                <a:gridCol w="281063">
                  <a:extLst>
                    <a:ext uri="{9D8B030D-6E8A-4147-A177-3AD203B41FA5}">
                      <a16:colId xmlns:a16="http://schemas.microsoft.com/office/drawing/2014/main" val="1066704081"/>
                    </a:ext>
                  </a:extLst>
                </a:gridCol>
              </a:tblGrid>
              <a:tr h="890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1-Enstitü Müdürü/Enstitü Müdür Yardımcısına kolay erişim sağlarım.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2-Enstitü Müdürü/Enstitü Müdür Yardımcısının yöneltilen soru/sorun ve taleplere karşı  üslup ve yaklaşımlarından memnunum.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3-Enstitü Müdürü/Enstitü Müdür Yardımcısı talep ettiğimiz hizmetler için hızlı ve doğru çözümler üretir/yönlendirir.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4-Enstitü Müdürü/Enstitü Müdür Yardımcısının mevzuat bilgisi yeterlidir.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5-Enstitü Müdürü/Enstitü Müdür Yardımcısının yöneticilik ve bulunduğu alana hakimiyeti güçlüdür.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6-Enstitü Müdürü/Enstitü Müdür Yardımcısı aldığı kararlarda ve yaptığı yönlendirmelerde objektiftir.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7-Enstitü Sekreterine kolay erişim sağlarım.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8-Enstitü Sekreterinin yöneltilen soru/sorun ve taleplere karşı  üslup ve yaklaşımlarından memnunum.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9-Enstitü Sekreteri talep ettiğimiz hizmetler için hızlı ve doğru çözümler üretir/bilgilendirir.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10-Enstitü Sekreterinin mevzuat bilgisi yeterlidir.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11-Enstitü Sekreterinin yöneticilik ve bulunduğu alana hakimiyeti güçlüdür.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12-Enstitü Sekreteri aldığı kararlarda ve yaptığı yönlendirmelerde objektiftir.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13-Enstitünün kampüs içi konumundan memnunum.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14-Enstitü  binasını fiziksel olarak yeterli buluyorum.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15-Enstitü </a:t>
                      </a:r>
                      <a:r>
                        <a:rPr lang="en-US" sz="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Sekreterinin</a:t>
                      </a:r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iş</a:t>
                      </a:r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</a:t>
                      </a:r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seviyesi</a:t>
                      </a:r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güçlüdür</a:t>
                      </a:r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16-Genel </a:t>
                      </a:r>
                      <a:r>
                        <a:rPr lang="en-US" sz="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bilgilendirmeler</a:t>
                      </a:r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zamanında</a:t>
                      </a:r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anlaşılır</a:t>
                      </a:r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</a:t>
                      </a:r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biçimde</a:t>
                      </a:r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yapılır</a:t>
                      </a:r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17-Diğer memurlara kolay erişim sağlarım.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18-Diğer memurlara yöneltilen soru/sorun ve taleplere karşı  üslup ve yaklaşımlarından memnunum.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19-Diğer memurlar talep ettiğimiz hizmetler için hızlı ve doğru çözümler üretir/bilgilendirir.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20-Diğer memurların iş takip seviyesi güçlüdür.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21-Enstitünün web sayfasındaki veriler tatmin edici düzeydedir.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22-Genel olarak Enstitü faaliyetlerinden memnunum.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23-Enstitü tarafından verilen hizmetler bir iş akışı içinde sunulmuştur.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24-Kullanılan formlar güncellenmektedir. 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25-Kullanılan formlara erişim kolaydır.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26-Tez sunumunda süreç yönetimi uygundur.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27-Enstitü anabilim dallarındaki lisansüstü programlar yeterli bir şekilde tanımlanmaktadır.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28-Enstitü çeşitli aktiviteler ile yapılan tezlerin tanıtılmasını sağlamaktadır.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29-Periyodik olarak seminer, teknik gezi gibi etkinlikler düzenlenmektedir.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30-Yıllık/aylık bülten çıkarılmaktadır.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Ortalama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463033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308049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961879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563345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933890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466641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429024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578952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496725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716142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659425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288452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950670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576538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424144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831044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662034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014825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297624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062605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234336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492221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930314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374481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848527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985283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52445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98028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434851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164409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558189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429042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832022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636508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652646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394292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81879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704271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958447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359658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275387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134823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239081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02989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194096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266882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902831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48243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733132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99%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006102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748313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524697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60%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847335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3665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70%</a:t>
                      </a:r>
                    </a:p>
                  </a:txBody>
                  <a:tcPr marL="2458" marR="2458" marT="2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77167"/>
                  </a:ext>
                </a:extLst>
              </a:tr>
              <a:tr h="69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78%</a:t>
                      </a:r>
                    </a:p>
                  </a:txBody>
                  <a:tcPr marL="2458" marR="2458" marT="2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217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67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15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0305023"/>
              </p:ext>
            </p:extLst>
          </p:nvPr>
        </p:nvGraphicFramePr>
        <p:xfrm>
          <a:off x="683568" y="1837607"/>
          <a:ext cx="7848872" cy="4518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Dikdörtgen 2"/>
          <p:cNvSpPr/>
          <p:nvPr/>
        </p:nvSpPr>
        <p:spPr>
          <a:xfrm>
            <a:off x="2843808" y="1277471"/>
            <a:ext cx="3466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Akademik Personel </a:t>
            </a:r>
            <a:r>
              <a:rPr lang="tr-TR" dirty="0"/>
              <a:t>Anket Analizi </a:t>
            </a:r>
          </a:p>
        </p:txBody>
      </p:sp>
      <p:graphicFrame>
        <p:nvGraphicFramePr>
          <p:cNvPr id="9" name="Grafik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9606654"/>
              </p:ext>
            </p:extLst>
          </p:nvPr>
        </p:nvGraphicFramePr>
        <p:xfrm>
          <a:off x="251520" y="1862246"/>
          <a:ext cx="8280919" cy="430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0966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16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31840" y="1372872"/>
            <a:ext cx="337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İdari Personel Anket </a:t>
            </a:r>
            <a:r>
              <a:rPr lang="tr-TR" dirty="0" smtClean="0"/>
              <a:t>Sonuçları </a:t>
            </a:r>
            <a:endParaRPr lang="tr-TR" dirty="0"/>
          </a:p>
        </p:txBody>
      </p:sp>
      <p:graphicFrame>
        <p:nvGraphicFramePr>
          <p:cNvPr id="10" name="Grafik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319582"/>
              </p:ext>
            </p:extLst>
          </p:nvPr>
        </p:nvGraphicFramePr>
        <p:xfrm>
          <a:off x="683568" y="1988840"/>
          <a:ext cx="7848872" cy="4367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038238"/>
              </p:ext>
            </p:extLst>
          </p:nvPr>
        </p:nvGraphicFramePr>
        <p:xfrm>
          <a:off x="251520" y="1742204"/>
          <a:ext cx="8568952" cy="4711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586499"/>
              </p:ext>
            </p:extLst>
          </p:nvPr>
        </p:nvGraphicFramePr>
        <p:xfrm>
          <a:off x="251504" y="1742204"/>
          <a:ext cx="8568960" cy="4614146"/>
        </p:xfrm>
        <a:graphic>
          <a:graphicData uri="http://schemas.openxmlformats.org/drawingml/2006/table">
            <a:tbl>
              <a:tblPr/>
              <a:tblGrid>
                <a:gridCol w="267780">
                  <a:extLst>
                    <a:ext uri="{9D8B030D-6E8A-4147-A177-3AD203B41FA5}">
                      <a16:colId xmlns:a16="http://schemas.microsoft.com/office/drawing/2014/main" val="1598981612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2196308714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1982105265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248777757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3647605089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2638314098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1973284043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3819771637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1293767719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3174414144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2715996097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366863393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3723392730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2434332642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278920986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2885090150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2228045072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1881256761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420304992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3545940241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416224484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361167573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655780637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967295083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3470242711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1134554690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1970514135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3287714519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1666137516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3880070804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295561079"/>
                    </a:ext>
                  </a:extLst>
                </a:gridCol>
                <a:gridCol w="267780">
                  <a:extLst>
                    <a:ext uri="{9D8B030D-6E8A-4147-A177-3AD203B41FA5}">
                      <a16:colId xmlns:a16="http://schemas.microsoft.com/office/drawing/2014/main" val="2069693889"/>
                    </a:ext>
                  </a:extLst>
                </a:gridCol>
              </a:tblGrid>
              <a:tr h="17728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Enstitü Müdürü/Enstitü Müdür Yardımcısına kolay erişim sağlarım.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Enstitü Müdürü/Enstitü Müdür Yardımcısının yöneltilen soru/sorun ve taleplere karşı  üslup ve yaklaşımlarından memnunum.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Enstitü Müdürü/Enstitü Müdür Yardımcısı talep ettiğimiz hizmetler için hızlı ve doğru çözümler üretir/yönlendirir.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Enstitü Müdürü/Enstitü Müdür Yardımcısının mevzuat bilgisi yeterlidir.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Enstitü Müdürü/Enstitü Müdür Yardımcısının yöneticilik ve bulunduğu alana hakimiyeti güçlüdür.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Enstitü Müdürü/Enstitü Müdür Yardımcısı aldığı kararlarda ve yaptığı yönlendirmelerde objektiftir.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Enstitü Sekreterine kolay erişim sağlarım.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Enstitü Sekreterinin yöneltilen soru/sorun ve taleplere karşı  üslup ve yaklaşımlarından memnunum.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Enstitü Sekreteri talep ettiğimiz hizmetler için hızlı ve doğru çözümler üretir/bilgilendirir.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Enstitü Sekreterinin mevzuat bilgisi yeterlidir.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Enstitü Sekreterinin yöneticilik ve bulunduğu alana hakimiyeti güçlüdür.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Enstitü Sekreteri aldığı kararlarda ve yaptığı yönlendirmelerde objektiftir.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Enstitünün kampüs içi konumundan memnunum.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Enstitü  binasını fiziksel olarak yeterli buluyorum.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Enstitü  binasını fiziksel olarak yeterli buluyorum.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Enstitü Sekreterinin iş takip seviyesi güçlüdür.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Genel bilgilendirmeler zamanında ve anlaşılır bir biçimde yapılır.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memurlara kolay erişim sağlarım.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memurlara yöneltilen soru/sorun ve taleplere karşı  üslup ve yaklaşımlarından memnunum.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memurlar talep ettiğimiz hizmetler için hızlı ve doğru çözümler üretir/bilgilendirir.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memurların iş takip seviyesi güçlüdür.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Enstitünün web sayfasındaki veriler tatmin edici düzeydedir.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Genel olarak Enstitü faaliyetlerinden memnunum.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Enstitü tarafından verilen hizmetler bir iş akışı içinde sunulmuştur.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Kullanılan formlar güncellenmektedir. 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Kullanılan formlara erişim kolaydır.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Tez sunumunda süreç yönetimi uygundur.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Enstitü anabilim dallarındaki lisansüstü programlar yeterli bir şekilde tanımlanmaktadır.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Enstitü çeşitli aktiviteler ile yapılan tezlerin tanıtılmasını sağlamaktadır.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Periyodik olarak seminer, teknik gezi gibi etkinlikler düzenlenmektedir.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Yıllık/aylık bülten çıkarılmaktadır.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Ortalama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0671969"/>
                  </a:ext>
                </a:extLst>
              </a:tr>
              <a:tr h="315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67%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882516"/>
                  </a:ext>
                </a:extLst>
              </a:tr>
              <a:tr h="315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35246"/>
                  </a:ext>
                </a:extLst>
              </a:tr>
              <a:tr h="315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76%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536850"/>
                  </a:ext>
                </a:extLst>
              </a:tr>
              <a:tr h="315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76%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380098"/>
                  </a:ext>
                </a:extLst>
              </a:tr>
              <a:tr h="315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76%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179660"/>
                  </a:ext>
                </a:extLst>
              </a:tr>
              <a:tr h="315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80%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500820"/>
                  </a:ext>
                </a:extLst>
              </a:tr>
              <a:tr h="315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726994"/>
                  </a:ext>
                </a:extLst>
              </a:tr>
              <a:tr h="3157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DD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63%</a:t>
                      </a:r>
                    </a:p>
                  </a:txBody>
                  <a:tcPr marL="2381" marR="2381" marT="2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651001"/>
                  </a:ext>
                </a:extLst>
              </a:tr>
              <a:tr h="3157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83%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97%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80%</a:t>
                      </a:r>
                    </a:p>
                  </a:txBody>
                  <a:tcPr marL="2381" marR="2381" marT="2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995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99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17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31840" y="1372872"/>
            <a:ext cx="337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İdari Personel Anket Analizi </a:t>
            </a:r>
            <a:endParaRPr lang="tr-TR" dirty="0"/>
          </a:p>
        </p:txBody>
      </p:sp>
      <p:graphicFrame>
        <p:nvGraphicFramePr>
          <p:cNvPr id="10" name="Grafik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319582"/>
              </p:ext>
            </p:extLst>
          </p:nvPr>
        </p:nvGraphicFramePr>
        <p:xfrm>
          <a:off x="683568" y="1988840"/>
          <a:ext cx="7848872" cy="4367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038238"/>
              </p:ext>
            </p:extLst>
          </p:nvPr>
        </p:nvGraphicFramePr>
        <p:xfrm>
          <a:off x="251520" y="1742204"/>
          <a:ext cx="8568952" cy="4711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021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18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59832" y="1340583"/>
            <a:ext cx="3323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Laboratuvar Anket </a:t>
            </a:r>
            <a:r>
              <a:rPr lang="tr-TR" dirty="0" smtClean="0"/>
              <a:t>Sonuçları </a:t>
            </a: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467689"/>
              </p:ext>
            </p:extLst>
          </p:nvPr>
        </p:nvGraphicFramePr>
        <p:xfrm>
          <a:off x="683568" y="1837610"/>
          <a:ext cx="7848870" cy="4111668"/>
        </p:xfrm>
        <a:graphic>
          <a:graphicData uri="http://schemas.openxmlformats.org/drawingml/2006/table">
            <a:tbl>
              <a:tblPr/>
              <a:tblGrid>
                <a:gridCol w="1308145">
                  <a:extLst>
                    <a:ext uri="{9D8B030D-6E8A-4147-A177-3AD203B41FA5}">
                      <a16:colId xmlns:a16="http://schemas.microsoft.com/office/drawing/2014/main" val="3228238573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4288156889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838507828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3843705437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974062599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3475991386"/>
                    </a:ext>
                  </a:extLst>
                </a:gridCol>
              </a:tblGrid>
              <a:tr h="2573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1-Laboratuvar alanı temizdir / The laboratory is clean.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2- Laboratuvar aydınlatması yeterlidir / The lighting of the laboratory is adequate.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3-Laboratuvarların ısıtma ve soğutma sistemi yeterlidir / Heating and cooling systems in the laboratory are adequate.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4-Laboratuvarın kapasitesi yeterlidir.  / The laboratory capacity is adequate.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5-Laboratuvar ekipmanları yeni,güncel ve son teknolojik yenilikleri yansıtıyor mu? /Are laboratory equipments new, up to date and reflecting the new technology?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Ortalama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20002"/>
                  </a:ext>
                </a:extLst>
              </a:tr>
              <a:tr h="2569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52365"/>
                  </a:ext>
                </a:extLst>
              </a:tr>
              <a:tr h="2569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732907"/>
                  </a:ext>
                </a:extLst>
              </a:tr>
              <a:tr h="2569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640899"/>
                  </a:ext>
                </a:extLst>
              </a:tr>
              <a:tr h="2569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577845"/>
                  </a:ext>
                </a:extLst>
              </a:tr>
              <a:tr h="2569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592545"/>
                  </a:ext>
                </a:extLst>
              </a:tr>
              <a:tr h="2533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605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27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19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59832" y="1340583"/>
            <a:ext cx="3323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Laboratuvar Anket Analizi </a:t>
            </a:r>
            <a:endParaRPr lang="tr-TR" dirty="0"/>
          </a:p>
        </p:txBody>
      </p:sp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3909158"/>
              </p:ext>
            </p:extLst>
          </p:nvPr>
        </p:nvGraphicFramePr>
        <p:xfrm>
          <a:off x="683568" y="2057399"/>
          <a:ext cx="7776864" cy="3730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048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824639"/>
              </p:ext>
            </p:extLst>
          </p:nvPr>
        </p:nvGraphicFramePr>
        <p:xfrm>
          <a:off x="107504" y="1123901"/>
          <a:ext cx="9036495" cy="58407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750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9326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Güçlü/Zayıf/Fırsat/Tehdit </a:t>
                      </a:r>
                      <a:r>
                        <a:rPr lang="tr-TR" sz="2000" baseline="0" dirty="0" smtClean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69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G1-Antalya'nın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merkezinde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olması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sebebiyle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kolay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ulaşılabilir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olması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J </a:t>
                      </a:r>
                      <a:r>
                        <a:rPr lang="tr-TR" sz="2000" dirty="0" smtClean="0"/>
                        <a:t>Hala Güçlü 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63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G2-Güçlü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kadro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J </a:t>
                      </a:r>
                      <a:r>
                        <a:rPr lang="tr-TR" sz="2000" dirty="0" smtClean="0"/>
                        <a:t>Hala Güçlü </a:t>
                      </a:r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11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G3-Derslerin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hafta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içi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akşam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mesai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saatleri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dışında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veya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cumartesi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günleri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yapılabiliyor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olması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J</a:t>
                      </a:r>
                      <a:r>
                        <a:rPr lang="tr-TR" sz="2000" baseline="0" dirty="0" smtClean="0">
                          <a:latin typeface="Wingdings" panose="05000000000000000000" pitchFamily="2" charset="2"/>
                        </a:rPr>
                        <a:t> </a:t>
                      </a:r>
                      <a:r>
                        <a:rPr lang="tr-TR" sz="2000" dirty="0" smtClean="0"/>
                        <a:t>Hala Güçlü </a:t>
                      </a:r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448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G4-Öğrenci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portföyünün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genel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olarak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lider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yönetici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şirket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sahiplerinden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oluşması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için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network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ağı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oluşması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J </a:t>
                      </a:r>
                      <a:r>
                        <a:rPr lang="tr-TR" sz="2000" dirty="0" smtClean="0"/>
                        <a:t>Hala Güçlü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111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G5-Üniversitenin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yenilikçiliği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J </a:t>
                      </a:r>
                      <a:r>
                        <a:rPr lang="tr-TR" sz="2000" dirty="0" smtClean="0"/>
                        <a:t>Hala Güçlü </a:t>
                      </a:r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11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G6-Yönetim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mütevelli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heyetinin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bakış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açısı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J </a:t>
                      </a:r>
                      <a:r>
                        <a:rPr lang="tr-TR" sz="2000" dirty="0" smtClean="0"/>
                        <a:t>Hala Güçlü </a:t>
                      </a:r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32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G7-İngilizce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programların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varlığı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(T5)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J </a:t>
                      </a:r>
                      <a:r>
                        <a:rPr lang="tr-TR" sz="2000" dirty="0" smtClean="0"/>
                        <a:t>Hala Güçlü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7283">
                <a:tc>
                  <a:txBody>
                    <a:bodyPr/>
                    <a:lstStyle/>
                    <a:p>
                      <a:pPr algn="l" rtl="0" fontAlgn="t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dirty="0" smtClean="0"/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3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907704" y="13266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20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67" name="Metin kutusu 1"/>
          <p:cNvSpPr txBox="1"/>
          <p:nvPr/>
        </p:nvSpPr>
        <p:spPr>
          <a:xfrm>
            <a:off x="8956675" y="2347913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8" name="Metin kutusu 2"/>
          <p:cNvSpPr txBox="1"/>
          <p:nvPr/>
        </p:nvSpPr>
        <p:spPr>
          <a:xfrm>
            <a:off x="9699625" y="2328863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9" name="Metin kutusu 3"/>
          <p:cNvSpPr txBox="1"/>
          <p:nvPr/>
        </p:nvSpPr>
        <p:spPr>
          <a:xfrm>
            <a:off x="5060950" y="9958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0" name="Metin kutusu 4"/>
          <p:cNvSpPr txBox="1"/>
          <p:nvPr/>
        </p:nvSpPr>
        <p:spPr>
          <a:xfrm>
            <a:off x="5060950" y="10148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1" name="Metin kutusu 5"/>
          <p:cNvSpPr txBox="1"/>
          <p:nvPr/>
        </p:nvSpPr>
        <p:spPr>
          <a:xfrm>
            <a:off x="5060950" y="10339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2" name="Metin kutusu 6"/>
          <p:cNvSpPr txBox="1"/>
          <p:nvPr/>
        </p:nvSpPr>
        <p:spPr>
          <a:xfrm>
            <a:off x="5060950" y="10529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3" name="Metin kutusu 7"/>
          <p:cNvSpPr txBox="1"/>
          <p:nvPr/>
        </p:nvSpPr>
        <p:spPr>
          <a:xfrm>
            <a:off x="5060950" y="10720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4" name="Metin kutusu 8"/>
          <p:cNvSpPr txBox="1"/>
          <p:nvPr/>
        </p:nvSpPr>
        <p:spPr>
          <a:xfrm>
            <a:off x="5060950" y="10910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5" name="Metin kutusu 9"/>
          <p:cNvSpPr txBox="1"/>
          <p:nvPr/>
        </p:nvSpPr>
        <p:spPr>
          <a:xfrm>
            <a:off x="5060950" y="11482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6" name="Metin kutusu 10"/>
          <p:cNvSpPr txBox="1"/>
          <p:nvPr/>
        </p:nvSpPr>
        <p:spPr>
          <a:xfrm>
            <a:off x="5060950" y="11101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7" name="Metin kutusu 11"/>
          <p:cNvSpPr txBox="1"/>
          <p:nvPr/>
        </p:nvSpPr>
        <p:spPr>
          <a:xfrm>
            <a:off x="5060950" y="11291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8" name="Metin kutusu 12"/>
          <p:cNvSpPr txBox="1"/>
          <p:nvPr/>
        </p:nvSpPr>
        <p:spPr>
          <a:xfrm>
            <a:off x="5060950" y="11482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9" name="Metin kutusu 13"/>
          <p:cNvSpPr txBox="1"/>
          <p:nvPr/>
        </p:nvSpPr>
        <p:spPr>
          <a:xfrm>
            <a:off x="5060950" y="11672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0" name="Metin kutusu 14"/>
          <p:cNvSpPr txBox="1"/>
          <p:nvPr/>
        </p:nvSpPr>
        <p:spPr>
          <a:xfrm>
            <a:off x="5060950" y="11863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1" name="Metin kutusu 15"/>
          <p:cNvSpPr txBox="1"/>
          <p:nvPr/>
        </p:nvSpPr>
        <p:spPr>
          <a:xfrm>
            <a:off x="5060950" y="12053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2" name="Metin kutusu 16"/>
          <p:cNvSpPr txBox="1"/>
          <p:nvPr/>
        </p:nvSpPr>
        <p:spPr>
          <a:xfrm>
            <a:off x="5060950" y="12244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3" name="Metin kutusu 17"/>
          <p:cNvSpPr txBox="1"/>
          <p:nvPr/>
        </p:nvSpPr>
        <p:spPr>
          <a:xfrm>
            <a:off x="5060950" y="12434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5" name="Metin kutusu 19"/>
          <p:cNvSpPr txBox="1"/>
          <p:nvPr/>
        </p:nvSpPr>
        <p:spPr>
          <a:xfrm>
            <a:off x="8956675" y="2347913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6" name="Metin kutusu 20"/>
          <p:cNvSpPr txBox="1"/>
          <p:nvPr/>
        </p:nvSpPr>
        <p:spPr>
          <a:xfrm>
            <a:off x="9699625" y="2328863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8" name="Metin kutusu 1"/>
          <p:cNvSpPr txBox="1"/>
          <p:nvPr/>
        </p:nvSpPr>
        <p:spPr>
          <a:xfrm>
            <a:off x="8956675" y="2347913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9" name="Metin kutusu 2"/>
          <p:cNvSpPr txBox="1"/>
          <p:nvPr/>
        </p:nvSpPr>
        <p:spPr>
          <a:xfrm>
            <a:off x="9699625" y="2328863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0" name="Metin kutusu 3"/>
          <p:cNvSpPr txBox="1"/>
          <p:nvPr/>
        </p:nvSpPr>
        <p:spPr>
          <a:xfrm>
            <a:off x="5060950" y="9958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1" name="Metin kutusu 4"/>
          <p:cNvSpPr txBox="1"/>
          <p:nvPr/>
        </p:nvSpPr>
        <p:spPr>
          <a:xfrm>
            <a:off x="5060950" y="10148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2" name="Metin kutusu 5"/>
          <p:cNvSpPr txBox="1"/>
          <p:nvPr/>
        </p:nvSpPr>
        <p:spPr>
          <a:xfrm>
            <a:off x="5060950" y="10339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3" name="Metin kutusu 6"/>
          <p:cNvSpPr txBox="1"/>
          <p:nvPr/>
        </p:nvSpPr>
        <p:spPr>
          <a:xfrm>
            <a:off x="5060950" y="10529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4" name="Metin kutusu 7"/>
          <p:cNvSpPr txBox="1"/>
          <p:nvPr/>
        </p:nvSpPr>
        <p:spPr>
          <a:xfrm>
            <a:off x="5060950" y="10720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5" name="Metin kutusu 8"/>
          <p:cNvSpPr txBox="1"/>
          <p:nvPr/>
        </p:nvSpPr>
        <p:spPr>
          <a:xfrm>
            <a:off x="5060950" y="10910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6" name="Metin kutusu 9"/>
          <p:cNvSpPr txBox="1"/>
          <p:nvPr/>
        </p:nvSpPr>
        <p:spPr>
          <a:xfrm>
            <a:off x="5060950" y="11482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7" name="Metin kutusu 10"/>
          <p:cNvSpPr txBox="1"/>
          <p:nvPr/>
        </p:nvSpPr>
        <p:spPr>
          <a:xfrm>
            <a:off x="5060950" y="11101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8" name="Metin kutusu 11"/>
          <p:cNvSpPr txBox="1"/>
          <p:nvPr/>
        </p:nvSpPr>
        <p:spPr>
          <a:xfrm>
            <a:off x="5060950" y="11291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9" name="Metin kutusu 12"/>
          <p:cNvSpPr txBox="1"/>
          <p:nvPr/>
        </p:nvSpPr>
        <p:spPr>
          <a:xfrm>
            <a:off x="5060950" y="11482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0" name="Metin kutusu 13"/>
          <p:cNvSpPr txBox="1"/>
          <p:nvPr/>
        </p:nvSpPr>
        <p:spPr>
          <a:xfrm>
            <a:off x="5060950" y="11672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1" name="Metin kutusu 14"/>
          <p:cNvSpPr txBox="1"/>
          <p:nvPr/>
        </p:nvSpPr>
        <p:spPr>
          <a:xfrm>
            <a:off x="5060950" y="11863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2" name="Metin kutusu 15"/>
          <p:cNvSpPr txBox="1"/>
          <p:nvPr/>
        </p:nvSpPr>
        <p:spPr>
          <a:xfrm>
            <a:off x="5060950" y="12053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3" name="Metin kutusu 16"/>
          <p:cNvSpPr txBox="1"/>
          <p:nvPr/>
        </p:nvSpPr>
        <p:spPr>
          <a:xfrm>
            <a:off x="5060950" y="12244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4" name="Metin kutusu 17"/>
          <p:cNvSpPr txBox="1"/>
          <p:nvPr/>
        </p:nvSpPr>
        <p:spPr>
          <a:xfrm>
            <a:off x="5060950" y="12434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6" name="Metin kutusu 19"/>
          <p:cNvSpPr txBox="1"/>
          <p:nvPr/>
        </p:nvSpPr>
        <p:spPr>
          <a:xfrm>
            <a:off x="8956675" y="2347913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7" name="Metin kutusu 20"/>
          <p:cNvSpPr txBox="1"/>
          <p:nvPr/>
        </p:nvSpPr>
        <p:spPr>
          <a:xfrm>
            <a:off x="9699625" y="2328863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9" name="Metin kutusu 1"/>
          <p:cNvSpPr txBox="1"/>
          <p:nvPr/>
        </p:nvSpPr>
        <p:spPr>
          <a:xfrm>
            <a:off x="9032875" y="2338388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0" name="Metin kutusu 2"/>
          <p:cNvSpPr txBox="1"/>
          <p:nvPr/>
        </p:nvSpPr>
        <p:spPr>
          <a:xfrm>
            <a:off x="9775825" y="2319338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1" name="Metin kutusu 3"/>
          <p:cNvSpPr txBox="1"/>
          <p:nvPr/>
        </p:nvSpPr>
        <p:spPr>
          <a:xfrm>
            <a:off x="5260975" y="99488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2" name="Metin kutusu 4"/>
          <p:cNvSpPr txBox="1"/>
          <p:nvPr/>
        </p:nvSpPr>
        <p:spPr>
          <a:xfrm>
            <a:off x="5260975" y="101393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3" name="Metin kutusu 5"/>
          <p:cNvSpPr txBox="1"/>
          <p:nvPr/>
        </p:nvSpPr>
        <p:spPr>
          <a:xfrm>
            <a:off x="5260975" y="103298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4" name="Metin kutusu 6"/>
          <p:cNvSpPr txBox="1"/>
          <p:nvPr/>
        </p:nvSpPr>
        <p:spPr>
          <a:xfrm>
            <a:off x="5260975" y="105203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5" name="Metin kutusu 7"/>
          <p:cNvSpPr txBox="1"/>
          <p:nvPr/>
        </p:nvSpPr>
        <p:spPr>
          <a:xfrm>
            <a:off x="5260975" y="107108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6" name="Metin kutusu 8"/>
          <p:cNvSpPr txBox="1"/>
          <p:nvPr/>
        </p:nvSpPr>
        <p:spPr>
          <a:xfrm>
            <a:off x="5260975" y="109013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7" name="Metin kutusu 9"/>
          <p:cNvSpPr txBox="1"/>
          <p:nvPr/>
        </p:nvSpPr>
        <p:spPr>
          <a:xfrm>
            <a:off x="5260975" y="114728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8" name="Metin kutusu 10"/>
          <p:cNvSpPr txBox="1"/>
          <p:nvPr/>
        </p:nvSpPr>
        <p:spPr>
          <a:xfrm>
            <a:off x="5260975" y="110918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19" name="Metin kutusu 11"/>
          <p:cNvSpPr txBox="1"/>
          <p:nvPr/>
        </p:nvSpPr>
        <p:spPr>
          <a:xfrm>
            <a:off x="5260975" y="112823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0" name="Metin kutusu 12"/>
          <p:cNvSpPr txBox="1"/>
          <p:nvPr/>
        </p:nvSpPr>
        <p:spPr>
          <a:xfrm>
            <a:off x="5260975" y="114728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1" name="Metin kutusu 13"/>
          <p:cNvSpPr txBox="1"/>
          <p:nvPr/>
        </p:nvSpPr>
        <p:spPr>
          <a:xfrm>
            <a:off x="5260975" y="116633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2" name="Metin kutusu 14"/>
          <p:cNvSpPr txBox="1"/>
          <p:nvPr/>
        </p:nvSpPr>
        <p:spPr>
          <a:xfrm>
            <a:off x="5260975" y="118538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3" name="Metin kutusu 15"/>
          <p:cNvSpPr txBox="1"/>
          <p:nvPr/>
        </p:nvSpPr>
        <p:spPr>
          <a:xfrm>
            <a:off x="5260975" y="120443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4" name="Metin kutusu 16"/>
          <p:cNvSpPr txBox="1"/>
          <p:nvPr/>
        </p:nvSpPr>
        <p:spPr>
          <a:xfrm>
            <a:off x="5260975" y="122348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5" name="Metin kutusu 17"/>
          <p:cNvSpPr txBox="1"/>
          <p:nvPr/>
        </p:nvSpPr>
        <p:spPr>
          <a:xfrm>
            <a:off x="5260975" y="124253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7" name="Metin kutusu 19"/>
          <p:cNvSpPr txBox="1"/>
          <p:nvPr/>
        </p:nvSpPr>
        <p:spPr>
          <a:xfrm>
            <a:off x="9032875" y="2338388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8" name="Metin kutusu 20"/>
          <p:cNvSpPr txBox="1"/>
          <p:nvPr/>
        </p:nvSpPr>
        <p:spPr>
          <a:xfrm>
            <a:off x="9775825" y="2319338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190529"/>
              </p:ext>
            </p:extLst>
          </p:nvPr>
        </p:nvGraphicFramePr>
        <p:xfrm>
          <a:off x="2195739" y="786922"/>
          <a:ext cx="5112564" cy="5738442"/>
        </p:xfrm>
        <a:graphic>
          <a:graphicData uri="http://schemas.openxmlformats.org/drawingml/2006/table">
            <a:tbl>
              <a:tblPr/>
              <a:tblGrid>
                <a:gridCol w="444772">
                  <a:extLst>
                    <a:ext uri="{9D8B030D-6E8A-4147-A177-3AD203B41FA5}">
                      <a16:colId xmlns:a16="http://schemas.microsoft.com/office/drawing/2014/main" val="183794935"/>
                    </a:ext>
                  </a:extLst>
                </a:gridCol>
                <a:gridCol w="576815">
                  <a:extLst>
                    <a:ext uri="{9D8B030D-6E8A-4147-A177-3AD203B41FA5}">
                      <a16:colId xmlns:a16="http://schemas.microsoft.com/office/drawing/2014/main" val="2546599748"/>
                    </a:ext>
                  </a:extLst>
                </a:gridCol>
                <a:gridCol w="444772">
                  <a:extLst>
                    <a:ext uri="{9D8B030D-6E8A-4147-A177-3AD203B41FA5}">
                      <a16:colId xmlns:a16="http://schemas.microsoft.com/office/drawing/2014/main" val="149995114"/>
                    </a:ext>
                  </a:extLst>
                </a:gridCol>
                <a:gridCol w="444772">
                  <a:extLst>
                    <a:ext uri="{9D8B030D-6E8A-4147-A177-3AD203B41FA5}">
                      <a16:colId xmlns:a16="http://schemas.microsoft.com/office/drawing/2014/main" val="390255225"/>
                    </a:ext>
                  </a:extLst>
                </a:gridCol>
                <a:gridCol w="507319">
                  <a:extLst>
                    <a:ext uri="{9D8B030D-6E8A-4147-A177-3AD203B41FA5}">
                      <a16:colId xmlns:a16="http://schemas.microsoft.com/office/drawing/2014/main" val="823323963"/>
                    </a:ext>
                  </a:extLst>
                </a:gridCol>
                <a:gridCol w="444772">
                  <a:extLst>
                    <a:ext uri="{9D8B030D-6E8A-4147-A177-3AD203B41FA5}">
                      <a16:colId xmlns:a16="http://schemas.microsoft.com/office/drawing/2014/main" val="1873821416"/>
                    </a:ext>
                  </a:extLst>
                </a:gridCol>
                <a:gridCol w="444772">
                  <a:extLst>
                    <a:ext uri="{9D8B030D-6E8A-4147-A177-3AD203B41FA5}">
                      <a16:colId xmlns:a16="http://schemas.microsoft.com/office/drawing/2014/main" val="14816830"/>
                    </a:ext>
                  </a:extLst>
                </a:gridCol>
                <a:gridCol w="312730">
                  <a:extLst>
                    <a:ext uri="{9D8B030D-6E8A-4147-A177-3AD203B41FA5}">
                      <a16:colId xmlns:a16="http://schemas.microsoft.com/office/drawing/2014/main" val="1642697509"/>
                    </a:ext>
                  </a:extLst>
                </a:gridCol>
                <a:gridCol w="602296">
                  <a:extLst>
                    <a:ext uri="{9D8B030D-6E8A-4147-A177-3AD203B41FA5}">
                      <a16:colId xmlns:a16="http://schemas.microsoft.com/office/drawing/2014/main" val="1720597776"/>
                    </a:ext>
                  </a:extLst>
                </a:gridCol>
                <a:gridCol w="444772">
                  <a:extLst>
                    <a:ext uri="{9D8B030D-6E8A-4147-A177-3AD203B41FA5}">
                      <a16:colId xmlns:a16="http://schemas.microsoft.com/office/drawing/2014/main" val="184448360"/>
                    </a:ext>
                  </a:extLst>
                </a:gridCol>
                <a:gridCol w="444772">
                  <a:extLst>
                    <a:ext uri="{9D8B030D-6E8A-4147-A177-3AD203B41FA5}">
                      <a16:colId xmlns:a16="http://schemas.microsoft.com/office/drawing/2014/main" val="450364749"/>
                    </a:ext>
                  </a:extLst>
                </a:gridCol>
              </a:tblGrid>
              <a:tr h="156145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DÜZELTİCİ FAALİYET FORMU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932005"/>
                  </a:ext>
                </a:extLst>
              </a:tr>
              <a:tr h="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2018-0079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10.10.2018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Tekrarlayan Bir Uygunsuzluk mu?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746058"/>
                  </a:ext>
                </a:extLst>
              </a:tr>
              <a:tr h="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068721"/>
                  </a:ext>
                </a:extLst>
              </a:tr>
              <a:tr h="975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TESPİT YERİ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624893"/>
                  </a:ext>
                </a:extLst>
              </a:tr>
              <a:tr h="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292289"/>
                  </a:ext>
                </a:extLst>
              </a:tr>
              <a:tr h="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Sonuçları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Çalışan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11739"/>
                  </a:ext>
                </a:extLst>
              </a:tr>
              <a:tr h="152923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 Performans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 Uygunsuzluğu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139188"/>
                  </a:ext>
                </a:extLst>
              </a:tr>
              <a:tr h="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Tedarikçi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Dokümantasyon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276277"/>
                  </a:ext>
                </a:extLst>
              </a:tr>
              <a:tr h="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İşgüvenliği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42875"/>
                  </a:ext>
                </a:extLst>
              </a:tr>
              <a:tr h="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Acil Durumlar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918974"/>
                  </a:ext>
                </a:extLst>
              </a:tr>
              <a:tr h="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Veri Analizi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81942"/>
                  </a:ext>
                </a:extLst>
              </a:tr>
              <a:tr h="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580176"/>
                  </a:ext>
                </a:extLst>
              </a:tr>
              <a:tr h="9759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UYGUNSUZLUK TANIMI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746666"/>
                  </a:ext>
                </a:extLst>
              </a:tr>
              <a:tr h="156145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Stratejik Planda yer alan sorumluluklar birim sorumlularına sorulmuş ancak sorumlulukların yerine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getirilmediği saptanmıştır. (ISO 9001:2015 Madde No:4.1.) MİNÖR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16657"/>
                  </a:ext>
                </a:extLst>
              </a:tr>
              <a:tr h="9759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AÇILAN BÖLÜM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AÇAN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526727"/>
                  </a:ext>
                </a:extLst>
              </a:tr>
              <a:tr h="9759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 Dr. C. Serkan TAPKIN (Enstitü Müdürü)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Orkun BAYRAM-Zeynep AYDIN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124580"/>
                  </a:ext>
                </a:extLst>
              </a:tr>
              <a:tr h="9759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KÖK NEDEN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856999"/>
                  </a:ext>
                </a:extLst>
              </a:tr>
              <a:tr h="76462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Araştırma görevlilerinin yeterince tecrübeli olmaması, ast üst ilişkisinin sağlıklı kurulamaması ve iletişim kopuklukluğu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745358"/>
                  </a:ext>
                </a:extLst>
              </a:tr>
              <a:tr h="9759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GEÇİCİ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221946"/>
                  </a:ext>
                </a:extLst>
              </a:tr>
              <a:tr h="97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508160"/>
                  </a:ext>
                </a:extLst>
              </a:tr>
              <a:tr h="297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Mühendislik Fakültesi ile toplantısı yapılması süreç sorumlularının belirlenmesi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FBE</a:t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Mühendislik Fakültesi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27.11.2018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475178"/>
                  </a:ext>
                </a:extLst>
              </a:tr>
              <a:tr h="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552488"/>
                  </a:ext>
                </a:extLst>
              </a:tr>
              <a:tr h="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12404"/>
                  </a:ext>
                </a:extLst>
              </a:tr>
              <a:tr h="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007851"/>
                  </a:ext>
                </a:extLst>
              </a:tr>
              <a:tr h="9759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KALICI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222200"/>
                  </a:ext>
                </a:extLst>
              </a:tr>
              <a:tr h="97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010283"/>
                  </a:ext>
                </a:extLst>
              </a:tr>
              <a:tr h="2537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Kalibrasyonların yaptırılması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FBE</a:t>
                      </a:r>
                      <a:b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Mühendislik Fakültesi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10.12.2018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288714"/>
                  </a:ext>
                </a:extLst>
              </a:tr>
              <a:tr h="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295311"/>
                  </a:ext>
                </a:extLst>
              </a:tr>
              <a:tr h="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22956"/>
                  </a:ext>
                </a:extLst>
              </a:tr>
              <a:tr h="9759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TAKİP VE KARAR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775695"/>
                  </a:ext>
                </a:extLst>
              </a:tr>
              <a:tr h="9759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Takibi Gerçekleştiren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Sonucu&amp;Karar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Eden Onayı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914143"/>
                  </a:ext>
                </a:extLst>
              </a:tr>
              <a:tr h="9759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152463"/>
                  </a:ext>
                </a:extLst>
              </a:tr>
              <a:tr h="9759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641892"/>
                  </a:ext>
                </a:extLst>
              </a:tr>
              <a:tr h="1561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Faaliyetin Etkinlik Takip 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892772"/>
                  </a:ext>
                </a:extLst>
              </a:tr>
              <a:tr h="9759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114684"/>
                  </a:ext>
                </a:extLst>
              </a:tr>
              <a:tr h="9759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DF'NİN ETKİLEDİĞİ DOKÜMANTASYONLAR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972533"/>
                  </a:ext>
                </a:extLst>
              </a:tr>
              <a:tr h="975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El Kitabı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362425"/>
                  </a:ext>
                </a:extLst>
              </a:tr>
              <a:tr h="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Prosedür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9825990"/>
                  </a:ext>
                </a:extLst>
              </a:tr>
              <a:tr h="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Talimat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079652"/>
                  </a:ext>
                </a:extLst>
              </a:tr>
              <a:tr h="975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Kaplumbağa Şeması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428957"/>
                  </a:ext>
                </a:extLst>
              </a:tr>
              <a:tr h="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 Akışı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504615"/>
                  </a:ext>
                </a:extLst>
              </a:tr>
              <a:tr h="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627257"/>
                  </a:ext>
                </a:extLst>
              </a:tr>
              <a:tr h="975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Planı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636005"/>
                  </a:ext>
                </a:extLst>
              </a:tr>
              <a:tr h="975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Stratejik Plan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113960"/>
                  </a:ext>
                </a:extLst>
              </a:tr>
              <a:tr h="975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Hedefleri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0069542"/>
                  </a:ext>
                </a:extLst>
              </a:tr>
              <a:tr h="975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Analizi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732945"/>
                  </a:ext>
                </a:extLst>
              </a:tr>
              <a:tr h="975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570132"/>
                  </a:ext>
                </a:extLst>
              </a:tr>
              <a:tr h="975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537187"/>
                  </a:ext>
                </a:extLst>
              </a:tr>
              <a:tr h="975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54351"/>
                  </a:ext>
                </a:extLst>
              </a:tr>
              <a:tr h="975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5960003"/>
                  </a:ext>
                </a:extLst>
              </a:tr>
              <a:tr h="9759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KAPANMA HIZI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056513"/>
                  </a:ext>
                </a:extLst>
              </a:tr>
              <a:tr h="97592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354412"/>
                  </a:ext>
                </a:extLst>
              </a:tr>
              <a:tr h="9759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No:KY-FR-0010 Yayın Tarihi:03.05.2018 Değ.Tarihi:-Değ.No:0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132940"/>
                  </a:ext>
                </a:extLst>
              </a:tr>
            </a:tbl>
          </a:graphicData>
        </a:graphic>
      </p:graphicFrame>
      <p:sp>
        <p:nvSpPr>
          <p:cNvPr id="126" name="Metin kutusu 1"/>
          <p:cNvSpPr txBox="1"/>
          <p:nvPr/>
        </p:nvSpPr>
        <p:spPr>
          <a:xfrm>
            <a:off x="9121775" y="2319338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29" name="Metin kutusu 2"/>
          <p:cNvSpPr txBox="1"/>
          <p:nvPr/>
        </p:nvSpPr>
        <p:spPr>
          <a:xfrm>
            <a:off x="9864725" y="2300288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0" name="Metin kutusu 3"/>
          <p:cNvSpPr txBox="1"/>
          <p:nvPr/>
        </p:nvSpPr>
        <p:spPr>
          <a:xfrm>
            <a:off x="5321300" y="10434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1" name="Metin kutusu 4"/>
          <p:cNvSpPr txBox="1"/>
          <p:nvPr/>
        </p:nvSpPr>
        <p:spPr>
          <a:xfrm>
            <a:off x="5321300" y="10625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2" name="Metin kutusu 5"/>
          <p:cNvSpPr txBox="1"/>
          <p:nvPr/>
        </p:nvSpPr>
        <p:spPr>
          <a:xfrm>
            <a:off x="5321300" y="10815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3" name="Metin kutusu 6"/>
          <p:cNvSpPr txBox="1"/>
          <p:nvPr/>
        </p:nvSpPr>
        <p:spPr>
          <a:xfrm>
            <a:off x="5321300" y="11006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4" name="Metin kutusu 7"/>
          <p:cNvSpPr txBox="1"/>
          <p:nvPr/>
        </p:nvSpPr>
        <p:spPr>
          <a:xfrm>
            <a:off x="5321300" y="11196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5" name="Metin kutusu 8"/>
          <p:cNvSpPr txBox="1"/>
          <p:nvPr/>
        </p:nvSpPr>
        <p:spPr>
          <a:xfrm>
            <a:off x="5321300" y="11387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6" name="Metin kutusu 9"/>
          <p:cNvSpPr txBox="1"/>
          <p:nvPr/>
        </p:nvSpPr>
        <p:spPr>
          <a:xfrm>
            <a:off x="5321300" y="11958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7" name="Metin kutusu 10"/>
          <p:cNvSpPr txBox="1"/>
          <p:nvPr/>
        </p:nvSpPr>
        <p:spPr>
          <a:xfrm>
            <a:off x="5321300" y="11577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8" name="Metin kutusu 11"/>
          <p:cNvSpPr txBox="1"/>
          <p:nvPr/>
        </p:nvSpPr>
        <p:spPr>
          <a:xfrm>
            <a:off x="5321300" y="11768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9" name="Metin kutusu 12"/>
          <p:cNvSpPr txBox="1"/>
          <p:nvPr/>
        </p:nvSpPr>
        <p:spPr>
          <a:xfrm>
            <a:off x="5321300" y="11958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0" name="Metin kutusu 13"/>
          <p:cNvSpPr txBox="1"/>
          <p:nvPr/>
        </p:nvSpPr>
        <p:spPr>
          <a:xfrm>
            <a:off x="5321300" y="12149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1" name="Metin kutusu 14"/>
          <p:cNvSpPr txBox="1"/>
          <p:nvPr/>
        </p:nvSpPr>
        <p:spPr>
          <a:xfrm>
            <a:off x="5321300" y="12339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2" name="Metin kutusu 15"/>
          <p:cNvSpPr txBox="1"/>
          <p:nvPr/>
        </p:nvSpPr>
        <p:spPr>
          <a:xfrm>
            <a:off x="5321300" y="12530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3" name="Metin kutusu 16"/>
          <p:cNvSpPr txBox="1"/>
          <p:nvPr/>
        </p:nvSpPr>
        <p:spPr>
          <a:xfrm>
            <a:off x="5321300" y="12720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4" name="Metin kutusu 17"/>
          <p:cNvSpPr txBox="1"/>
          <p:nvPr/>
        </p:nvSpPr>
        <p:spPr>
          <a:xfrm>
            <a:off x="5321300" y="12911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6" name="Metin kutusu 19"/>
          <p:cNvSpPr txBox="1"/>
          <p:nvPr/>
        </p:nvSpPr>
        <p:spPr>
          <a:xfrm>
            <a:off x="9121775" y="2319338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7" name="Metin kutusu 20"/>
          <p:cNvSpPr txBox="1"/>
          <p:nvPr/>
        </p:nvSpPr>
        <p:spPr>
          <a:xfrm>
            <a:off x="9864725" y="2300288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02024" y="153506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21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66" name="Metin kutusu 1"/>
          <p:cNvSpPr txBox="1"/>
          <p:nvPr/>
        </p:nvSpPr>
        <p:spPr>
          <a:xfrm>
            <a:off x="9207500" y="2436813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7" name="Metin kutusu 2"/>
          <p:cNvSpPr txBox="1"/>
          <p:nvPr/>
        </p:nvSpPr>
        <p:spPr>
          <a:xfrm>
            <a:off x="9950450" y="2417763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8" name="Metin kutusu 3"/>
          <p:cNvSpPr txBox="1"/>
          <p:nvPr/>
        </p:nvSpPr>
        <p:spPr>
          <a:xfrm>
            <a:off x="5378450" y="100472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9" name="Metin kutusu 4"/>
          <p:cNvSpPr txBox="1"/>
          <p:nvPr/>
        </p:nvSpPr>
        <p:spPr>
          <a:xfrm>
            <a:off x="5378450" y="102377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0" name="Metin kutusu 5"/>
          <p:cNvSpPr txBox="1"/>
          <p:nvPr/>
        </p:nvSpPr>
        <p:spPr>
          <a:xfrm>
            <a:off x="5378450" y="104282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1" name="Metin kutusu 6"/>
          <p:cNvSpPr txBox="1"/>
          <p:nvPr/>
        </p:nvSpPr>
        <p:spPr>
          <a:xfrm>
            <a:off x="5378450" y="106187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2" name="Metin kutusu 7"/>
          <p:cNvSpPr txBox="1"/>
          <p:nvPr/>
        </p:nvSpPr>
        <p:spPr>
          <a:xfrm>
            <a:off x="5378450" y="108092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3" name="Metin kutusu 8"/>
          <p:cNvSpPr txBox="1"/>
          <p:nvPr/>
        </p:nvSpPr>
        <p:spPr>
          <a:xfrm>
            <a:off x="5378450" y="109997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4" name="Metin kutusu 9"/>
          <p:cNvSpPr txBox="1"/>
          <p:nvPr/>
        </p:nvSpPr>
        <p:spPr>
          <a:xfrm>
            <a:off x="5378450" y="115712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5" name="Metin kutusu 10"/>
          <p:cNvSpPr txBox="1"/>
          <p:nvPr/>
        </p:nvSpPr>
        <p:spPr>
          <a:xfrm>
            <a:off x="5378450" y="111902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6" name="Metin kutusu 11"/>
          <p:cNvSpPr txBox="1"/>
          <p:nvPr/>
        </p:nvSpPr>
        <p:spPr>
          <a:xfrm>
            <a:off x="5378450" y="113807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7" name="Metin kutusu 12"/>
          <p:cNvSpPr txBox="1"/>
          <p:nvPr/>
        </p:nvSpPr>
        <p:spPr>
          <a:xfrm>
            <a:off x="5378450" y="115712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8" name="Metin kutusu 13"/>
          <p:cNvSpPr txBox="1"/>
          <p:nvPr/>
        </p:nvSpPr>
        <p:spPr>
          <a:xfrm>
            <a:off x="5378450" y="117617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9" name="Metin kutusu 14"/>
          <p:cNvSpPr txBox="1"/>
          <p:nvPr/>
        </p:nvSpPr>
        <p:spPr>
          <a:xfrm>
            <a:off x="5378450" y="119522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0" name="Metin kutusu 15"/>
          <p:cNvSpPr txBox="1"/>
          <p:nvPr/>
        </p:nvSpPr>
        <p:spPr>
          <a:xfrm>
            <a:off x="5378450" y="121427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1" name="Metin kutusu 16"/>
          <p:cNvSpPr txBox="1"/>
          <p:nvPr/>
        </p:nvSpPr>
        <p:spPr>
          <a:xfrm>
            <a:off x="5378450" y="123332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2" name="Metin kutusu 17"/>
          <p:cNvSpPr txBox="1"/>
          <p:nvPr/>
        </p:nvSpPr>
        <p:spPr>
          <a:xfrm>
            <a:off x="5378450" y="125237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4" name="Metin kutusu 19"/>
          <p:cNvSpPr txBox="1"/>
          <p:nvPr/>
        </p:nvSpPr>
        <p:spPr>
          <a:xfrm>
            <a:off x="9207500" y="2436813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5" name="Metin kutusu 20"/>
          <p:cNvSpPr txBox="1"/>
          <p:nvPr/>
        </p:nvSpPr>
        <p:spPr>
          <a:xfrm>
            <a:off x="9950450" y="2417763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6" name="Metin kutusu 1"/>
          <p:cNvSpPr txBox="1"/>
          <p:nvPr/>
        </p:nvSpPr>
        <p:spPr>
          <a:xfrm>
            <a:off x="9121775" y="2319338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7" name="Metin kutusu 2"/>
          <p:cNvSpPr txBox="1"/>
          <p:nvPr/>
        </p:nvSpPr>
        <p:spPr>
          <a:xfrm>
            <a:off x="9864725" y="2300288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8" name="Metin kutusu 3"/>
          <p:cNvSpPr txBox="1"/>
          <p:nvPr/>
        </p:nvSpPr>
        <p:spPr>
          <a:xfrm>
            <a:off x="5321300" y="10434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9" name="Metin kutusu 4"/>
          <p:cNvSpPr txBox="1"/>
          <p:nvPr/>
        </p:nvSpPr>
        <p:spPr>
          <a:xfrm>
            <a:off x="5321300" y="10625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0" name="Metin kutusu 5"/>
          <p:cNvSpPr txBox="1"/>
          <p:nvPr/>
        </p:nvSpPr>
        <p:spPr>
          <a:xfrm>
            <a:off x="5321300" y="10815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1" name="Metin kutusu 6"/>
          <p:cNvSpPr txBox="1"/>
          <p:nvPr/>
        </p:nvSpPr>
        <p:spPr>
          <a:xfrm>
            <a:off x="5321300" y="11006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2" name="Metin kutusu 7"/>
          <p:cNvSpPr txBox="1"/>
          <p:nvPr/>
        </p:nvSpPr>
        <p:spPr>
          <a:xfrm>
            <a:off x="5321300" y="11196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3" name="Metin kutusu 8"/>
          <p:cNvSpPr txBox="1"/>
          <p:nvPr/>
        </p:nvSpPr>
        <p:spPr>
          <a:xfrm>
            <a:off x="5321300" y="11387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4" name="Metin kutusu 9"/>
          <p:cNvSpPr txBox="1"/>
          <p:nvPr/>
        </p:nvSpPr>
        <p:spPr>
          <a:xfrm>
            <a:off x="5321300" y="11958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5" name="Metin kutusu 10"/>
          <p:cNvSpPr txBox="1"/>
          <p:nvPr/>
        </p:nvSpPr>
        <p:spPr>
          <a:xfrm>
            <a:off x="5321300" y="11577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6" name="Metin kutusu 11"/>
          <p:cNvSpPr txBox="1"/>
          <p:nvPr/>
        </p:nvSpPr>
        <p:spPr>
          <a:xfrm>
            <a:off x="5321300" y="11768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7" name="Metin kutusu 12"/>
          <p:cNvSpPr txBox="1"/>
          <p:nvPr/>
        </p:nvSpPr>
        <p:spPr>
          <a:xfrm>
            <a:off x="5321300" y="11958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8" name="Metin kutusu 13"/>
          <p:cNvSpPr txBox="1"/>
          <p:nvPr/>
        </p:nvSpPr>
        <p:spPr>
          <a:xfrm>
            <a:off x="5321300" y="12149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9" name="Metin kutusu 14"/>
          <p:cNvSpPr txBox="1"/>
          <p:nvPr/>
        </p:nvSpPr>
        <p:spPr>
          <a:xfrm>
            <a:off x="5321300" y="12339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0" name="Metin kutusu 15"/>
          <p:cNvSpPr txBox="1"/>
          <p:nvPr/>
        </p:nvSpPr>
        <p:spPr>
          <a:xfrm>
            <a:off x="5321300" y="12530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1" name="Metin kutusu 16"/>
          <p:cNvSpPr txBox="1"/>
          <p:nvPr/>
        </p:nvSpPr>
        <p:spPr>
          <a:xfrm>
            <a:off x="5321300" y="12720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2" name="Metin kutusu 17"/>
          <p:cNvSpPr txBox="1"/>
          <p:nvPr/>
        </p:nvSpPr>
        <p:spPr>
          <a:xfrm>
            <a:off x="5321300" y="12911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4" name="Metin kutusu 19"/>
          <p:cNvSpPr txBox="1"/>
          <p:nvPr/>
        </p:nvSpPr>
        <p:spPr>
          <a:xfrm>
            <a:off x="9121775" y="2319338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5" name="Metin kutusu 20"/>
          <p:cNvSpPr txBox="1"/>
          <p:nvPr/>
        </p:nvSpPr>
        <p:spPr>
          <a:xfrm>
            <a:off x="9864725" y="2300288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276925"/>
              </p:ext>
            </p:extLst>
          </p:nvPr>
        </p:nvGraphicFramePr>
        <p:xfrm>
          <a:off x="2681286" y="1024730"/>
          <a:ext cx="5131073" cy="5330032"/>
        </p:xfrm>
        <a:graphic>
          <a:graphicData uri="http://schemas.openxmlformats.org/drawingml/2006/table">
            <a:tbl>
              <a:tblPr/>
              <a:tblGrid>
                <a:gridCol w="443369">
                  <a:extLst>
                    <a:ext uri="{9D8B030D-6E8A-4147-A177-3AD203B41FA5}">
                      <a16:colId xmlns:a16="http://schemas.microsoft.com/office/drawing/2014/main" val="3312326264"/>
                    </a:ext>
                  </a:extLst>
                </a:gridCol>
                <a:gridCol w="443369">
                  <a:extLst>
                    <a:ext uri="{9D8B030D-6E8A-4147-A177-3AD203B41FA5}">
                      <a16:colId xmlns:a16="http://schemas.microsoft.com/office/drawing/2014/main" val="3289398077"/>
                    </a:ext>
                  </a:extLst>
                </a:gridCol>
                <a:gridCol w="443369">
                  <a:extLst>
                    <a:ext uri="{9D8B030D-6E8A-4147-A177-3AD203B41FA5}">
                      <a16:colId xmlns:a16="http://schemas.microsoft.com/office/drawing/2014/main" val="1060059714"/>
                    </a:ext>
                  </a:extLst>
                </a:gridCol>
                <a:gridCol w="443369">
                  <a:extLst>
                    <a:ext uri="{9D8B030D-6E8A-4147-A177-3AD203B41FA5}">
                      <a16:colId xmlns:a16="http://schemas.microsoft.com/office/drawing/2014/main" val="2857068154"/>
                    </a:ext>
                  </a:extLst>
                </a:gridCol>
                <a:gridCol w="595777">
                  <a:extLst>
                    <a:ext uri="{9D8B030D-6E8A-4147-A177-3AD203B41FA5}">
                      <a16:colId xmlns:a16="http://schemas.microsoft.com/office/drawing/2014/main" val="3037838848"/>
                    </a:ext>
                  </a:extLst>
                </a:gridCol>
                <a:gridCol w="443369">
                  <a:extLst>
                    <a:ext uri="{9D8B030D-6E8A-4147-A177-3AD203B41FA5}">
                      <a16:colId xmlns:a16="http://schemas.microsoft.com/office/drawing/2014/main" val="988886356"/>
                    </a:ext>
                  </a:extLst>
                </a:gridCol>
                <a:gridCol w="443369">
                  <a:extLst>
                    <a:ext uri="{9D8B030D-6E8A-4147-A177-3AD203B41FA5}">
                      <a16:colId xmlns:a16="http://schemas.microsoft.com/office/drawing/2014/main" val="1285356289"/>
                    </a:ext>
                  </a:extLst>
                </a:gridCol>
                <a:gridCol w="443369">
                  <a:extLst>
                    <a:ext uri="{9D8B030D-6E8A-4147-A177-3AD203B41FA5}">
                      <a16:colId xmlns:a16="http://schemas.microsoft.com/office/drawing/2014/main" val="344016420"/>
                    </a:ext>
                  </a:extLst>
                </a:gridCol>
                <a:gridCol w="443369">
                  <a:extLst>
                    <a:ext uri="{9D8B030D-6E8A-4147-A177-3AD203B41FA5}">
                      <a16:colId xmlns:a16="http://schemas.microsoft.com/office/drawing/2014/main" val="2481570871"/>
                    </a:ext>
                  </a:extLst>
                </a:gridCol>
                <a:gridCol w="443369">
                  <a:extLst>
                    <a:ext uri="{9D8B030D-6E8A-4147-A177-3AD203B41FA5}">
                      <a16:colId xmlns:a16="http://schemas.microsoft.com/office/drawing/2014/main" val="1279015264"/>
                    </a:ext>
                  </a:extLst>
                </a:gridCol>
                <a:gridCol w="544975">
                  <a:extLst>
                    <a:ext uri="{9D8B030D-6E8A-4147-A177-3AD203B41FA5}">
                      <a16:colId xmlns:a16="http://schemas.microsoft.com/office/drawing/2014/main" val="1547875730"/>
                    </a:ext>
                  </a:extLst>
                </a:gridCol>
              </a:tblGrid>
              <a:tr h="16094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DÜZELTİCİ FAALİYET FORMU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405884"/>
                  </a:ext>
                </a:extLst>
              </a:tr>
              <a:tr h="1788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2018-0081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10.10.2018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Tekrarlayan Bir Uygunsuzluk mu?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054513"/>
                  </a:ext>
                </a:extLst>
              </a:tr>
              <a:tr h="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942736"/>
                  </a:ext>
                </a:extLst>
              </a:tr>
              <a:tr h="960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TESPİT YERİ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705956"/>
                  </a:ext>
                </a:extLst>
              </a:tr>
              <a:tr h="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0107688"/>
                  </a:ext>
                </a:extLst>
              </a:tr>
              <a:tr h="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Sonuçları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Çalışan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635877"/>
                  </a:ext>
                </a:extLst>
              </a:tr>
              <a:tr h="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 Performans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 Uygunsuzluğu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879035"/>
                  </a:ext>
                </a:extLst>
              </a:tr>
              <a:tr h="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Tedarikçi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Dokümantasyon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177994"/>
                  </a:ext>
                </a:extLst>
              </a:tr>
              <a:tr h="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İşgüvenliği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881462"/>
                  </a:ext>
                </a:extLst>
              </a:tr>
              <a:tr h="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Acil Durumlar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686932"/>
                  </a:ext>
                </a:extLst>
              </a:tr>
              <a:tr h="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Veri Analizi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884872"/>
                  </a:ext>
                </a:extLst>
              </a:tr>
              <a:tr h="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132741"/>
                  </a:ext>
                </a:extLst>
              </a:tr>
              <a:tr h="96069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UYGUNSUZLUK TANIMI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082747"/>
                  </a:ext>
                </a:extLst>
              </a:tr>
              <a:tr h="153711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Analizinde ilk iki madde için keşif çok yüksek verilmiş varolan kontrollerde yazılmamıştır.  (ISO 9001:2015 Madde No:6.1.1.) MİNÖR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677032"/>
                  </a:ext>
                </a:extLst>
              </a:tr>
              <a:tr h="9606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AÇILAN BÖLÜM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AÇAN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542961"/>
                  </a:ext>
                </a:extLst>
              </a:tr>
              <a:tr h="9606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 Dr. C. Serkan TAPKIN (Enstitü Müdürü)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Orkun BAYRAM-Zeynep AYDIN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959122"/>
                  </a:ext>
                </a:extLst>
              </a:tr>
              <a:tr h="96069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KÖK NEDEN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739225"/>
                  </a:ext>
                </a:extLst>
              </a:tr>
              <a:tr h="71530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 kayıt dönemindeki iş yoğunluğu nedeniyle gözden kaçması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399379"/>
                  </a:ext>
                </a:extLst>
              </a:tr>
              <a:tr h="96069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GEÇİCİ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75554"/>
                  </a:ext>
                </a:extLst>
              </a:tr>
              <a:tr h="96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583918"/>
                  </a:ext>
                </a:extLst>
              </a:tr>
              <a:tr h="96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Keşifler düşürülecek ve varolan kontroller yazılacak.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FBE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17.10.2018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957180"/>
                  </a:ext>
                </a:extLst>
              </a:tr>
              <a:tr h="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907504"/>
                  </a:ext>
                </a:extLst>
              </a:tr>
              <a:tr h="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803572"/>
                  </a:ext>
                </a:extLst>
              </a:tr>
              <a:tr h="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613962"/>
                  </a:ext>
                </a:extLst>
              </a:tr>
              <a:tr h="96069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KALICI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173177"/>
                  </a:ext>
                </a:extLst>
              </a:tr>
              <a:tr h="96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511148"/>
                  </a:ext>
                </a:extLst>
              </a:tr>
              <a:tr h="96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Keşiflerin düşürülmesi ve varolan kontrollerin yazılması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FBE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17.10.2018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131343"/>
                  </a:ext>
                </a:extLst>
              </a:tr>
              <a:tr h="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62647"/>
                  </a:ext>
                </a:extLst>
              </a:tr>
              <a:tr h="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081510"/>
                  </a:ext>
                </a:extLst>
              </a:tr>
              <a:tr h="96069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TAKİP VE KARAR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668515"/>
                  </a:ext>
                </a:extLst>
              </a:tr>
              <a:tr h="9606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Takibi Gerçekleştiren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Sonucu&amp;Karar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Eden Onayı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292770"/>
                  </a:ext>
                </a:extLst>
              </a:tr>
              <a:tr h="9606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272233"/>
                  </a:ext>
                </a:extLst>
              </a:tr>
              <a:tr h="9606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769288"/>
                  </a:ext>
                </a:extLst>
              </a:tr>
              <a:tr h="1537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Faaliyetin Etkinlik Takip 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931011"/>
                  </a:ext>
                </a:extLst>
              </a:tr>
              <a:tr h="9606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992793"/>
                  </a:ext>
                </a:extLst>
              </a:tr>
              <a:tr h="96069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DF'NİN ETKİLEDİĞİ DOKÜMANTASYONLAR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885608"/>
                  </a:ext>
                </a:extLst>
              </a:tr>
              <a:tr h="960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El Kitabı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804068"/>
                  </a:ext>
                </a:extLst>
              </a:tr>
              <a:tr h="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Prosedür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2310450"/>
                  </a:ext>
                </a:extLst>
              </a:tr>
              <a:tr h="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Talimat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903609"/>
                  </a:ext>
                </a:extLst>
              </a:tr>
              <a:tr h="960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Kaplumbağa Şeması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827038"/>
                  </a:ext>
                </a:extLst>
              </a:tr>
              <a:tr h="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 Akışı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552834"/>
                  </a:ext>
                </a:extLst>
              </a:tr>
              <a:tr h="9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455259"/>
                  </a:ext>
                </a:extLst>
              </a:tr>
              <a:tr h="960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Planı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588953"/>
                  </a:ext>
                </a:extLst>
              </a:tr>
              <a:tr h="960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Stratejik Plan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09317"/>
                  </a:ext>
                </a:extLst>
              </a:tr>
              <a:tr h="960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Hedefleri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833053"/>
                  </a:ext>
                </a:extLst>
              </a:tr>
              <a:tr h="960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Analizi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643514"/>
                  </a:ext>
                </a:extLst>
              </a:tr>
              <a:tr h="960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417251"/>
                  </a:ext>
                </a:extLst>
              </a:tr>
              <a:tr h="960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80855"/>
                  </a:ext>
                </a:extLst>
              </a:tr>
              <a:tr h="960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744299"/>
                  </a:ext>
                </a:extLst>
              </a:tr>
              <a:tr h="960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124585"/>
                  </a:ext>
                </a:extLst>
              </a:tr>
              <a:tr h="96069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KAPANMA HIZI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133087"/>
                  </a:ext>
                </a:extLst>
              </a:tr>
              <a:tr h="96069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561508"/>
                  </a:ext>
                </a:extLst>
              </a:tr>
              <a:tr h="96069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No:KY-FR-0010 Yayın Tarihi:03.05.2018 Değ.Tarihi:-Değ.No:0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324230"/>
                  </a:ext>
                </a:extLst>
              </a:tr>
            </a:tbl>
          </a:graphicData>
        </a:graphic>
      </p:graphicFrame>
      <p:sp>
        <p:nvSpPr>
          <p:cNvPr id="146" name="Metin kutusu 1"/>
          <p:cNvSpPr txBox="1"/>
          <p:nvPr/>
        </p:nvSpPr>
        <p:spPr>
          <a:xfrm>
            <a:off x="8950325" y="2344738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7" name="Metin kutusu 2"/>
          <p:cNvSpPr txBox="1"/>
          <p:nvPr/>
        </p:nvSpPr>
        <p:spPr>
          <a:xfrm>
            <a:off x="9693275" y="2325688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8" name="Metin kutusu 3"/>
          <p:cNvSpPr txBox="1"/>
          <p:nvPr/>
        </p:nvSpPr>
        <p:spPr>
          <a:xfrm>
            <a:off x="5054600" y="9955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9" name="Metin kutusu 4"/>
          <p:cNvSpPr txBox="1"/>
          <p:nvPr/>
        </p:nvSpPr>
        <p:spPr>
          <a:xfrm>
            <a:off x="5054600" y="10145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0" name="Metin kutusu 5"/>
          <p:cNvSpPr txBox="1"/>
          <p:nvPr/>
        </p:nvSpPr>
        <p:spPr>
          <a:xfrm>
            <a:off x="5054600" y="10336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1" name="Metin kutusu 6"/>
          <p:cNvSpPr txBox="1"/>
          <p:nvPr/>
        </p:nvSpPr>
        <p:spPr>
          <a:xfrm>
            <a:off x="5054600" y="10526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2" name="Metin kutusu 7"/>
          <p:cNvSpPr txBox="1"/>
          <p:nvPr/>
        </p:nvSpPr>
        <p:spPr>
          <a:xfrm>
            <a:off x="5054600" y="10717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3" name="Metin kutusu 8"/>
          <p:cNvSpPr txBox="1"/>
          <p:nvPr/>
        </p:nvSpPr>
        <p:spPr>
          <a:xfrm>
            <a:off x="5054600" y="10907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4" name="Metin kutusu 9"/>
          <p:cNvSpPr txBox="1"/>
          <p:nvPr/>
        </p:nvSpPr>
        <p:spPr>
          <a:xfrm>
            <a:off x="5054600" y="11479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5" name="Metin kutusu 10"/>
          <p:cNvSpPr txBox="1"/>
          <p:nvPr/>
        </p:nvSpPr>
        <p:spPr>
          <a:xfrm>
            <a:off x="5054600" y="11098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6" name="Metin kutusu 11"/>
          <p:cNvSpPr txBox="1"/>
          <p:nvPr/>
        </p:nvSpPr>
        <p:spPr>
          <a:xfrm>
            <a:off x="5054600" y="11288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7" name="Metin kutusu 12"/>
          <p:cNvSpPr txBox="1"/>
          <p:nvPr/>
        </p:nvSpPr>
        <p:spPr>
          <a:xfrm>
            <a:off x="5054600" y="11479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8" name="Metin kutusu 13"/>
          <p:cNvSpPr txBox="1"/>
          <p:nvPr/>
        </p:nvSpPr>
        <p:spPr>
          <a:xfrm>
            <a:off x="5054600" y="11669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9" name="Metin kutusu 14"/>
          <p:cNvSpPr txBox="1"/>
          <p:nvPr/>
        </p:nvSpPr>
        <p:spPr>
          <a:xfrm>
            <a:off x="5054600" y="11860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60" name="Metin kutusu 15"/>
          <p:cNvSpPr txBox="1"/>
          <p:nvPr/>
        </p:nvSpPr>
        <p:spPr>
          <a:xfrm>
            <a:off x="5054600" y="12050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61" name="Metin kutusu 16"/>
          <p:cNvSpPr txBox="1"/>
          <p:nvPr/>
        </p:nvSpPr>
        <p:spPr>
          <a:xfrm>
            <a:off x="5054600" y="12241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62" name="Metin kutusu 17"/>
          <p:cNvSpPr txBox="1"/>
          <p:nvPr/>
        </p:nvSpPr>
        <p:spPr>
          <a:xfrm>
            <a:off x="5054600" y="12431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64" name="Metin kutusu 19"/>
          <p:cNvSpPr txBox="1"/>
          <p:nvPr/>
        </p:nvSpPr>
        <p:spPr>
          <a:xfrm>
            <a:off x="8950325" y="2344738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65" name="Metin kutusu 20"/>
          <p:cNvSpPr txBox="1"/>
          <p:nvPr/>
        </p:nvSpPr>
        <p:spPr>
          <a:xfrm>
            <a:off x="9693275" y="2325688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66" name="Metin kutusu 41"/>
          <p:cNvSpPr txBox="1"/>
          <p:nvPr/>
        </p:nvSpPr>
        <p:spPr>
          <a:xfrm>
            <a:off x="8950325" y="2344738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67" name="Metin kutusu 42"/>
          <p:cNvSpPr txBox="1"/>
          <p:nvPr/>
        </p:nvSpPr>
        <p:spPr>
          <a:xfrm>
            <a:off x="9693275" y="2325688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68" name="Metin kutusu 43"/>
          <p:cNvSpPr txBox="1"/>
          <p:nvPr/>
        </p:nvSpPr>
        <p:spPr>
          <a:xfrm>
            <a:off x="5054600" y="9764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69" name="Metin kutusu 44"/>
          <p:cNvSpPr txBox="1"/>
          <p:nvPr/>
        </p:nvSpPr>
        <p:spPr>
          <a:xfrm>
            <a:off x="5054600" y="9955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70" name="Metin kutusu 45"/>
          <p:cNvSpPr txBox="1"/>
          <p:nvPr/>
        </p:nvSpPr>
        <p:spPr>
          <a:xfrm>
            <a:off x="5054600" y="10145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71" name="Metin kutusu 46"/>
          <p:cNvSpPr txBox="1"/>
          <p:nvPr/>
        </p:nvSpPr>
        <p:spPr>
          <a:xfrm>
            <a:off x="5054600" y="10336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72" name="Metin kutusu 47"/>
          <p:cNvSpPr txBox="1"/>
          <p:nvPr/>
        </p:nvSpPr>
        <p:spPr>
          <a:xfrm>
            <a:off x="5054600" y="10526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73" name="Metin kutusu 48"/>
          <p:cNvSpPr txBox="1"/>
          <p:nvPr/>
        </p:nvSpPr>
        <p:spPr>
          <a:xfrm>
            <a:off x="5054600" y="10717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74" name="Metin kutusu 49"/>
          <p:cNvSpPr txBox="1"/>
          <p:nvPr/>
        </p:nvSpPr>
        <p:spPr>
          <a:xfrm>
            <a:off x="5054600" y="11288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75" name="Metin kutusu 50"/>
          <p:cNvSpPr txBox="1"/>
          <p:nvPr/>
        </p:nvSpPr>
        <p:spPr>
          <a:xfrm>
            <a:off x="5054600" y="10907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76" name="Metin kutusu 51"/>
          <p:cNvSpPr txBox="1"/>
          <p:nvPr/>
        </p:nvSpPr>
        <p:spPr>
          <a:xfrm>
            <a:off x="5054600" y="11098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77" name="Metin kutusu 52"/>
          <p:cNvSpPr txBox="1"/>
          <p:nvPr/>
        </p:nvSpPr>
        <p:spPr>
          <a:xfrm>
            <a:off x="5054600" y="11288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78" name="Metin kutusu 53"/>
          <p:cNvSpPr txBox="1"/>
          <p:nvPr/>
        </p:nvSpPr>
        <p:spPr>
          <a:xfrm>
            <a:off x="5054600" y="11479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79" name="Metin kutusu 54"/>
          <p:cNvSpPr txBox="1"/>
          <p:nvPr/>
        </p:nvSpPr>
        <p:spPr>
          <a:xfrm>
            <a:off x="5054600" y="11669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80" name="Metin kutusu 55"/>
          <p:cNvSpPr txBox="1"/>
          <p:nvPr/>
        </p:nvSpPr>
        <p:spPr>
          <a:xfrm>
            <a:off x="5054600" y="11860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81" name="Metin kutusu 56"/>
          <p:cNvSpPr txBox="1"/>
          <p:nvPr/>
        </p:nvSpPr>
        <p:spPr>
          <a:xfrm>
            <a:off x="5054600" y="12050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82" name="Metin kutusu 57"/>
          <p:cNvSpPr txBox="1"/>
          <p:nvPr/>
        </p:nvSpPr>
        <p:spPr>
          <a:xfrm>
            <a:off x="5054600" y="12241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84" name="Metin kutusu 59"/>
          <p:cNvSpPr txBox="1"/>
          <p:nvPr/>
        </p:nvSpPr>
        <p:spPr>
          <a:xfrm>
            <a:off x="8950325" y="2344738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85" name="Metin kutusu 60"/>
          <p:cNvSpPr txBox="1"/>
          <p:nvPr/>
        </p:nvSpPr>
        <p:spPr>
          <a:xfrm>
            <a:off x="9693275" y="2325688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</p:spTree>
    <p:extLst>
      <p:ext uri="{BB962C8B-B14F-4D97-AF65-F5344CB8AC3E}">
        <p14:creationId xmlns:p14="http://schemas.microsoft.com/office/powerpoint/2010/main" val="241412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02024" y="15350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22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66" name="Metin kutusu 1"/>
          <p:cNvSpPr txBox="1"/>
          <p:nvPr/>
        </p:nvSpPr>
        <p:spPr>
          <a:xfrm>
            <a:off x="8956675" y="2347913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7" name="Metin kutusu 2"/>
          <p:cNvSpPr txBox="1"/>
          <p:nvPr/>
        </p:nvSpPr>
        <p:spPr>
          <a:xfrm>
            <a:off x="9699625" y="2328863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8" name="Metin kutusu 3"/>
          <p:cNvSpPr txBox="1"/>
          <p:nvPr/>
        </p:nvSpPr>
        <p:spPr>
          <a:xfrm>
            <a:off x="5060950" y="9958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9" name="Metin kutusu 4"/>
          <p:cNvSpPr txBox="1"/>
          <p:nvPr/>
        </p:nvSpPr>
        <p:spPr>
          <a:xfrm>
            <a:off x="5060950" y="10148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0" name="Metin kutusu 5"/>
          <p:cNvSpPr txBox="1"/>
          <p:nvPr/>
        </p:nvSpPr>
        <p:spPr>
          <a:xfrm>
            <a:off x="5060950" y="10339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1" name="Metin kutusu 6"/>
          <p:cNvSpPr txBox="1"/>
          <p:nvPr/>
        </p:nvSpPr>
        <p:spPr>
          <a:xfrm>
            <a:off x="5060950" y="10529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2" name="Metin kutusu 7"/>
          <p:cNvSpPr txBox="1"/>
          <p:nvPr/>
        </p:nvSpPr>
        <p:spPr>
          <a:xfrm>
            <a:off x="5060950" y="10720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3" name="Metin kutusu 8"/>
          <p:cNvSpPr txBox="1"/>
          <p:nvPr/>
        </p:nvSpPr>
        <p:spPr>
          <a:xfrm>
            <a:off x="5060950" y="10910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4" name="Metin kutusu 9"/>
          <p:cNvSpPr txBox="1"/>
          <p:nvPr/>
        </p:nvSpPr>
        <p:spPr>
          <a:xfrm>
            <a:off x="5060950" y="11482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5" name="Metin kutusu 10"/>
          <p:cNvSpPr txBox="1"/>
          <p:nvPr/>
        </p:nvSpPr>
        <p:spPr>
          <a:xfrm>
            <a:off x="5060950" y="11101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6" name="Metin kutusu 11"/>
          <p:cNvSpPr txBox="1"/>
          <p:nvPr/>
        </p:nvSpPr>
        <p:spPr>
          <a:xfrm>
            <a:off x="5060950" y="11291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7" name="Metin kutusu 12"/>
          <p:cNvSpPr txBox="1"/>
          <p:nvPr/>
        </p:nvSpPr>
        <p:spPr>
          <a:xfrm>
            <a:off x="5060950" y="11482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8" name="Metin kutusu 13"/>
          <p:cNvSpPr txBox="1"/>
          <p:nvPr/>
        </p:nvSpPr>
        <p:spPr>
          <a:xfrm>
            <a:off x="5060950" y="11672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9" name="Metin kutusu 14"/>
          <p:cNvSpPr txBox="1"/>
          <p:nvPr/>
        </p:nvSpPr>
        <p:spPr>
          <a:xfrm>
            <a:off x="5060950" y="11863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0" name="Metin kutusu 15"/>
          <p:cNvSpPr txBox="1"/>
          <p:nvPr/>
        </p:nvSpPr>
        <p:spPr>
          <a:xfrm>
            <a:off x="5060950" y="12053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1" name="Metin kutusu 16"/>
          <p:cNvSpPr txBox="1"/>
          <p:nvPr/>
        </p:nvSpPr>
        <p:spPr>
          <a:xfrm>
            <a:off x="5060950" y="12244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2" name="Metin kutusu 17"/>
          <p:cNvSpPr txBox="1"/>
          <p:nvPr/>
        </p:nvSpPr>
        <p:spPr>
          <a:xfrm>
            <a:off x="5060950" y="12434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4" name="Metin kutusu 19"/>
          <p:cNvSpPr txBox="1"/>
          <p:nvPr/>
        </p:nvSpPr>
        <p:spPr>
          <a:xfrm>
            <a:off x="8956675" y="2347913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5" name="Metin kutusu 20"/>
          <p:cNvSpPr txBox="1"/>
          <p:nvPr/>
        </p:nvSpPr>
        <p:spPr>
          <a:xfrm>
            <a:off x="9699625" y="2328863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498700"/>
              </p:ext>
            </p:extLst>
          </p:nvPr>
        </p:nvGraphicFramePr>
        <p:xfrm>
          <a:off x="2195739" y="930026"/>
          <a:ext cx="4357464" cy="5791461"/>
        </p:xfrm>
        <a:graphic>
          <a:graphicData uri="http://schemas.openxmlformats.org/drawingml/2006/table">
            <a:tbl>
              <a:tblPr/>
              <a:tblGrid>
                <a:gridCol w="366462">
                  <a:extLst>
                    <a:ext uri="{9D8B030D-6E8A-4147-A177-3AD203B41FA5}">
                      <a16:colId xmlns:a16="http://schemas.microsoft.com/office/drawing/2014/main" val="3804267041"/>
                    </a:ext>
                  </a:extLst>
                </a:gridCol>
                <a:gridCol w="366462">
                  <a:extLst>
                    <a:ext uri="{9D8B030D-6E8A-4147-A177-3AD203B41FA5}">
                      <a16:colId xmlns:a16="http://schemas.microsoft.com/office/drawing/2014/main" val="1847475293"/>
                    </a:ext>
                  </a:extLst>
                </a:gridCol>
                <a:gridCol w="366462">
                  <a:extLst>
                    <a:ext uri="{9D8B030D-6E8A-4147-A177-3AD203B41FA5}">
                      <a16:colId xmlns:a16="http://schemas.microsoft.com/office/drawing/2014/main" val="3375757377"/>
                    </a:ext>
                  </a:extLst>
                </a:gridCol>
                <a:gridCol w="366462">
                  <a:extLst>
                    <a:ext uri="{9D8B030D-6E8A-4147-A177-3AD203B41FA5}">
                      <a16:colId xmlns:a16="http://schemas.microsoft.com/office/drawing/2014/main" val="341136036"/>
                    </a:ext>
                  </a:extLst>
                </a:gridCol>
                <a:gridCol w="417997">
                  <a:extLst>
                    <a:ext uri="{9D8B030D-6E8A-4147-A177-3AD203B41FA5}">
                      <a16:colId xmlns:a16="http://schemas.microsoft.com/office/drawing/2014/main" val="1489259347"/>
                    </a:ext>
                  </a:extLst>
                </a:gridCol>
                <a:gridCol w="366462">
                  <a:extLst>
                    <a:ext uri="{9D8B030D-6E8A-4147-A177-3AD203B41FA5}">
                      <a16:colId xmlns:a16="http://schemas.microsoft.com/office/drawing/2014/main" val="897274025"/>
                    </a:ext>
                  </a:extLst>
                </a:gridCol>
                <a:gridCol w="366462">
                  <a:extLst>
                    <a:ext uri="{9D8B030D-6E8A-4147-A177-3AD203B41FA5}">
                      <a16:colId xmlns:a16="http://schemas.microsoft.com/office/drawing/2014/main" val="3679633228"/>
                    </a:ext>
                  </a:extLst>
                </a:gridCol>
                <a:gridCol w="366462">
                  <a:extLst>
                    <a:ext uri="{9D8B030D-6E8A-4147-A177-3AD203B41FA5}">
                      <a16:colId xmlns:a16="http://schemas.microsoft.com/office/drawing/2014/main" val="2143389977"/>
                    </a:ext>
                  </a:extLst>
                </a:gridCol>
                <a:gridCol w="641309">
                  <a:extLst>
                    <a:ext uri="{9D8B030D-6E8A-4147-A177-3AD203B41FA5}">
                      <a16:colId xmlns:a16="http://schemas.microsoft.com/office/drawing/2014/main" val="4017701866"/>
                    </a:ext>
                  </a:extLst>
                </a:gridCol>
                <a:gridCol w="366462">
                  <a:extLst>
                    <a:ext uri="{9D8B030D-6E8A-4147-A177-3AD203B41FA5}">
                      <a16:colId xmlns:a16="http://schemas.microsoft.com/office/drawing/2014/main" val="225449587"/>
                    </a:ext>
                  </a:extLst>
                </a:gridCol>
                <a:gridCol w="366462">
                  <a:extLst>
                    <a:ext uri="{9D8B030D-6E8A-4147-A177-3AD203B41FA5}">
                      <a16:colId xmlns:a16="http://schemas.microsoft.com/office/drawing/2014/main" val="1987145558"/>
                    </a:ext>
                  </a:extLst>
                </a:gridCol>
              </a:tblGrid>
              <a:tr h="157363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DÜZELTİCİ FAALİYET FORMU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252243"/>
                  </a:ext>
                </a:extLst>
              </a:tr>
              <a:tr h="9835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2018-0082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10.10.2018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Tekrarlayan Bir Uygunsuzluk mu?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049883"/>
                  </a:ext>
                </a:extLst>
              </a:tr>
              <a:tr h="9835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236759"/>
                  </a:ext>
                </a:extLst>
              </a:tr>
              <a:tr h="983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TESPİT YERİ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514397"/>
                  </a:ext>
                </a:extLst>
              </a:tr>
              <a:tr h="9835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373376"/>
                  </a:ext>
                </a:extLst>
              </a:tr>
              <a:tr h="9835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Sonuçları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Çalışan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49894"/>
                  </a:ext>
                </a:extLst>
              </a:tr>
              <a:tr h="154169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 Performans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 Uygunsuzluğu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418198"/>
                  </a:ext>
                </a:extLst>
              </a:tr>
              <a:tr h="9835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Tedarikçi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Dokümantasyon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95944"/>
                  </a:ext>
                </a:extLst>
              </a:tr>
              <a:tr h="9835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İşgüvenliği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501902"/>
                  </a:ext>
                </a:extLst>
              </a:tr>
              <a:tr h="9835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Acil Durumlar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499581"/>
                  </a:ext>
                </a:extLst>
              </a:tr>
              <a:tr h="9835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Veri Analizi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265123"/>
                  </a:ext>
                </a:extLst>
              </a:tr>
              <a:tr h="9835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662476"/>
                  </a:ext>
                </a:extLst>
              </a:tr>
              <a:tr h="9835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UYGUNSUZLUK TANIMI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180430"/>
                  </a:ext>
                </a:extLst>
              </a:tr>
              <a:tr h="157363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Faaliyet Planında hedefler doğru belirlenmemiş ve takip edilmemiştir. (ISO 9001:2015 Madde No:6.2.1.) MİNÖR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679507"/>
                  </a:ext>
                </a:extLst>
              </a:tr>
              <a:tr h="9835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AÇILAN BÖLÜM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AÇAN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670349"/>
                  </a:ext>
                </a:extLst>
              </a:tr>
              <a:tr h="9835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 Dr. C. Serkan TAPKIN (Enstitü Müdürü)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Orkun BAYRAM-Zeynep AYDIN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044417"/>
                  </a:ext>
                </a:extLst>
              </a:tr>
              <a:tr h="9835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KÖK NEDEN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596647"/>
                  </a:ext>
                </a:extLst>
              </a:tr>
              <a:tr h="154169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Personelin kısıtlı olması, yeni yapılanan bir üniversitede görevli olmamız ve oryantasyon eğitiminin yetersiz olması nedeniyle görevli personelin adaptasyon sorunu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378393"/>
                  </a:ext>
                </a:extLst>
              </a:tr>
              <a:tr h="9835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GEÇİCİ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779027"/>
                  </a:ext>
                </a:extLst>
              </a:tr>
              <a:tr h="98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696385"/>
                  </a:ext>
                </a:extLst>
              </a:tr>
              <a:tr h="231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Hedefler</a:t>
                      </a:r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revize</a:t>
                      </a:r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edilecek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FBE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11.10.2018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805512"/>
                  </a:ext>
                </a:extLst>
              </a:tr>
              <a:tr h="9835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917919"/>
                  </a:ext>
                </a:extLst>
              </a:tr>
              <a:tr h="9835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822269"/>
                  </a:ext>
                </a:extLst>
              </a:tr>
              <a:tr h="9835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540450"/>
                  </a:ext>
                </a:extLst>
              </a:tr>
              <a:tr h="9835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KALICI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857747"/>
                  </a:ext>
                </a:extLst>
              </a:tr>
              <a:tr h="98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556398"/>
                  </a:ext>
                </a:extLst>
              </a:tr>
              <a:tr h="98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faaliyet planları aylık kontrol edilecek.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FBE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31.12.2019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746901"/>
                  </a:ext>
                </a:extLst>
              </a:tr>
              <a:tr h="98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905057"/>
                  </a:ext>
                </a:extLst>
              </a:tr>
              <a:tr h="9835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017202"/>
                  </a:ext>
                </a:extLst>
              </a:tr>
              <a:tr h="9835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513282"/>
                  </a:ext>
                </a:extLst>
              </a:tr>
              <a:tr h="9835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TAKİP VE KARAR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57981"/>
                  </a:ext>
                </a:extLst>
              </a:tr>
              <a:tr h="983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Takibi Gerçekleştiren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Sonucu&amp;Karar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Eden Onayı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628562"/>
                  </a:ext>
                </a:extLst>
              </a:tr>
              <a:tr h="983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24168"/>
                  </a:ext>
                </a:extLst>
              </a:tr>
              <a:tr h="983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096282"/>
                  </a:ext>
                </a:extLst>
              </a:tr>
              <a:tr h="1573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Faaliyetin Etkinlik Takip 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39380"/>
                  </a:ext>
                </a:extLst>
              </a:tr>
              <a:tr h="9835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379708"/>
                  </a:ext>
                </a:extLst>
              </a:tr>
              <a:tr h="9835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DF'NİN ETKİLEDİĞİ DOKÜMANTASYONLAR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798180"/>
                  </a:ext>
                </a:extLst>
              </a:tr>
              <a:tr h="983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El Kitabı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830291"/>
                  </a:ext>
                </a:extLst>
              </a:tr>
              <a:tr h="9835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Prosedür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821251"/>
                  </a:ext>
                </a:extLst>
              </a:tr>
              <a:tr h="9835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Talimat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191376"/>
                  </a:ext>
                </a:extLst>
              </a:tr>
              <a:tr h="983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Kaplumbağa Şeması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019150"/>
                  </a:ext>
                </a:extLst>
              </a:tr>
              <a:tr h="9835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 Akışı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540442"/>
                  </a:ext>
                </a:extLst>
              </a:tr>
              <a:tr h="9835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64270"/>
                  </a:ext>
                </a:extLst>
              </a:tr>
              <a:tr h="983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Planı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408998"/>
                  </a:ext>
                </a:extLst>
              </a:tr>
              <a:tr h="983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Stratejik Plan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503229"/>
                  </a:ext>
                </a:extLst>
              </a:tr>
              <a:tr h="983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Hedefleri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201693"/>
                  </a:ext>
                </a:extLst>
              </a:tr>
              <a:tr h="983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Analizi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230426"/>
                  </a:ext>
                </a:extLst>
              </a:tr>
              <a:tr h="983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160004"/>
                  </a:ext>
                </a:extLst>
              </a:tr>
              <a:tr h="983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120179"/>
                  </a:ext>
                </a:extLst>
              </a:tr>
              <a:tr h="983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647497"/>
                  </a:ext>
                </a:extLst>
              </a:tr>
              <a:tr h="983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020887"/>
                  </a:ext>
                </a:extLst>
              </a:tr>
              <a:tr h="9835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KAPANMA HIZI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350896"/>
                  </a:ext>
                </a:extLst>
              </a:tr>
              <a:tr h="98352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429763"/>
                  </a:ext>
                </a:extLst>
              </a:tr>
              <a:tr h="157363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No:KY-FR-0010 Yayın Tarihi:03.05.2018 Değ.Tarihi:-Değ.No:0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0445"/>
                  </a:ext>
                </a:extLst>
              </a:tr>
            </a:tbl>
          </a:graphicData>
        </a:graphic>
      </p:graphicFrame>
      <p:sp>
        <p:nvSpPr>
          <p:cNvPr id="86" name="Metin kutusu 1"/>
          <p:cNvSpPr txBox="1"/>
          <p:nvPr/>
        </p:nvSpPr>
        <p:spPr>
          <a:xfrm>
            <a:off x="9320213" y="2316163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7" name="Metin kutusu 2"/>
          <p:cNvSpPr txBox="1"/>
          <p:nvPr/>
        </p:nvSpPr>
        <p:spPr>
          <a:xfrm>
            <a:off x="10063163" y="2297113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8" name="Metin kutusu 3"/>
          <p:cNvSpPr txBox="1"/>
          <p:nvPr/>
        </p:nvSpPr>
        <p:spPr>
          <a:xfrm>
            <a:off x="5091113" y="101838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9" name="Metin kutusu 4"/>
          <p:cNvSpPr txBox="1"/>
          <p:nvPr/>
        </p:nvSpPr>
        <p:spPr>
          <a:xfrm>
            <a:off x="5091113" y="103743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0" name="Metin kutusu 5"/>
          <p:cNvSpPr txBox="1"/>
          <p:nvPr/>
        </p:nvSpPr>
        <p:spPr>
          <a:xfrm>
            <a:off x="5091113" y="105648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1" name="Metin kutusu 6"/>
          <p:cNvSpPr txBox="1"/>
          <p:nvPr/>
        </p:nvSpPr>
        <p:spPr>
          <a:xfrm>
            <a:off x="5091113" y="107553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2" name="Metin kutusu 7"/>
          <p:cNvSpPr txBox="1"/>
          <p:nvPr/>
        </p:nvSpPr>
        <p:spPr>
          <a:xfrm>
            <a:off x="5091113" y="109458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3" name="Metin kutusu 8"/>
          <p:cNvSpPr txBox="1"/>
          <p:nvPr/>
        </p:nvSpPr>
        <p:spPr>
          <a:xfrm>
            <a:off x="5091113" y="111363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4" name="Metin kutusu 9"/>
          <p:cNvSpPr txBox="1"/>
          <p:nvPr/>
        </p:nvSpPr>
        <p:spPr>
          <a:xfrm>
            <a:off x="5091113" y="117078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5" name="Metin kutusu 10"/>
          <p:cNvSpPr txBox="1"/>
          <p:nvPr/>
        </p:nvSpPr>
        <p:spPr>
          <a:xfrm>
            <a:off x="5091113" y="113268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6" name="Metin kutusu 11"/>
          <p:cNvSpPr txBox="1"/>
          <p:nvPr/>
        </p:nvSpPr>
        <p:spPr>
          <a:xfrm>
            <a:off x="5091113" y="115173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7" name="Metin kutusu 12"/>
          <p:cNvSpPr txBox="1"/>
          <p:nvPr/>
        </p:nvSpPr>
        <p:spPr>
          <a:xfrm>
            <a:off x="5091113" y="117078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8" name="Metin kutusu 13"/>
          <p:cNvSpPr txBox="1"/>
          <p:nvPr/>
        </p:nvSpPr>
        <p:spPr>
          <a:xfrm>
            <a:off x="5091113" y="118983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9" name="Metin kutusu 14"/>
          <p:cNvSpPr txBox="1"/>
          <p:nvPr/>
        </p:nvSpPr>
        <p:spPr>
          <a:xfrm>
            <a:off x="5091113" y="120888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0" name="Metin kutusu 15"/>
          <p:cNvSpPr txBox="1"/>
          <p:nvPr/>
        </p:nvSpPr>
        <p:spPr>
          <a:xfrm>
            <a:off x="5091113" y="122793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1" name="Metin kutusu 16"/>
          <p:cNvSpPr txBox="1"/>
          <p:nvPr/>
        </p:nvSpPr>
        <p:spPr>
          <a:xfrm>
            <a:off x="5091113" y="124698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2" name="Metin kutusu 17"/>
          <p:cNvSpPr txBox="1"/>
          <p:nvPr/>
        </p:nvSpPr>
        <p:spPr>
          <a:xfrm>
            <a:off x="5091113" y="126603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4" name="Metin kutusu 19"/>
          <p:cNvSpPr txBox="1"/>
          <p:nvPr/>
        </p:nvSpPr>
        <p:spPr>
          <a:xfrm>
            <a:off x="9320213" y="2316163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5" name="Metin kutusu 20"/>
          <p:cNvSpPr txBox="1"/>
          <p:nvPr/>
        </p:nvSpPr>
        <p:spPr>
          <a:xfrm>
            <a:off x="10063163" y="2297113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</p:spTree>
    <p:extLst>
      <p:ext uri="{BB962C8B-B14F-4D97-AF65-F5344CB8AC3E}">
        <p14:creationId xmlns:p14="http://schemas.microsoft.com/office/powerpoint/2010/main" val="347443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02024" y="15350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23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66" name="Metin kutusu 1"/>
          <p:cNvSpPr txBox="1"/>
          <p:nvPr/>
        </p:nvSpPr>
        <p:spPr>
          <a:xfrm>
            <a:off x="8939213" y="2317750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7" name="Metin kutusu 2"/>
          <p:cNvSpPr txBox="1"/>
          <p:nvPr/>
        </p:nvSpPr>
        <p:spPr>
          <a:xfrm>
            <a:off x="9682163" y="2298700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8" name="Metin kutusu 3"/>
          <p:cNvSpPr txBox="1"/>
          <p:nvPr/>
        </p:nvSpPr>
        <p:spPr>
          <a:xfrm>
            <a:off x="5167313" y="99282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9" name="Metin kutusu 4"/>
          <p:cNvSpPr txBox="1"/>
          <p:nvPr/>
        </p:nvSpPr>
        <p:spPr>
          <a:xfrm>
            <a:off x="5167313" y="101187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0" name="Metin kutusu 5"/>
          <p:cNvSpPr txBox="1"/>
          <p:nvPr/>
        </p:nvSpPr>
        <p:spPr>
          <a:xfrm>
            <a:off x="5167313" y="103092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1" name="Metin kutusu 6"/>
          <p:cNvSpPr txBox="1"/>
          <p:nvPr/>
        </p:nvSpPr>
        <p:spPr>
          <a:xfrm>
            <a:off x="5167313" y="104997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2" name="Metin kutusu 7"/>
          <p:cNvSpPr txBox="1"/>
          <p:nvPr/>
        </p:nvSpPr>
        <p:spPr>
          <a:xfrm>
            <a:off x="5167313" y="106902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3" name="Metin kutusu 8"/>
          <p:cNvSpPr txBox="1"/>
          <p:nvPr/>
        </p:nvSpPr>
        <p:spPr>
          <a:xfrm>
            <a:off x="5167313" y="108807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4" name="Metin kutusu 9"/>
          <p:cNvSpPr txBox="1"/>
          <p:nvPr/>
        </p:nvSpPr>
        <p:spPr>
          <a:xfrm>
            <a:off x="5167313" y="114522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5" name="Metin kutusu 10"/>
          <p:cNvSpPr txBox="1"/>
          <p:nvPr/>
        </p:nvSpPr>
        <p:spPr>
          <a:xfrm>
            <a:off x="5167313" y="110712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6" name="Metin kutusu 11"/>
          <p:cNvSpPr txBox="1"/>
          <p:nvPr/>
        </p:nvSpPr>
        <p:spPr>
          <a:xfrm>
            <a:off x="5167313" y="112617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7" name="Metin kutusu 12"/>
          <p:cNvSpPr txBox="1"/>
          <p:nvPr/>
        </p:nvSpPr>
        <p:spPr>
          <a:xfrm>
            <a:off x="5167313" y="114522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8" name="Metin kutusu 13"/>
          <p:cNvSpPr txBox="1"/>
          <p:nvPr/>
        </p:nvSpPr>
        <p:spPr>
          <a:xfrm>
            <a:off x="5167313" y="116427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9" name="Metin kutusu 14"/>
          <p:cNvSpPr txBox="1"/>
          <p:nvPr/>
        </p:nvSpPr>
        <p:spPr>
          <a:xfrm>
            <a:off x="5167313" y="118332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0" name="Metin kutusu 15"/>
          <p:cNvSpPr txBox="1"/>
          <p:nvPr/>
        </p:nvSpPr>
        <p:spPr>
          <a:xfrm>
            <a:off x="5167313" y="120237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1" name="Metin kutusu 16"/>
          <p:cNvSpPr txBox="1"/>
          <p:nvPr/>
        </p:nvSpPr>
        <p:spPr>
          <a:xfrm>
            <a:off x="5167313" y="122142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2" name="Metin kutusu 17"/>
          <p:cNvSpPr txBox="1"/>
          <p:nvPr/>
        </p:nvSpPr>
        <p:spPr>
          <a:xfrm>
            <a:off x="5167313" y="12404725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4" name="Metin kutusu 19"/>
          <p:cNvSpPr txBox="1"/>
          <p:nvPr/>
        </p:nvSpPr>
        <p:spPr>
          <a:xfrm>
            <a:off x="8939213" y="2317750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5" name="Metin kutusu 20"/>
          <p:cNvSpPr txBox="1"/>
          <p:nvPr/>
        </p:nvSpPr>
        <p:spPr>
          <a:xfrm>
            <a:off x="9682163" y="2298700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628039"/>
              </p:ext>
            </p:extLst>
          </p:nvPr>
        </p:nvGraphicFramePr>
        <p:xfrm>
          <a:off x="2689228" y="957003"/>
          <a:ext cx="4475058" cy="5399338"/>
        </p:xfrm>
        <a:graphic>
          <a:graphicData uri="http://schemas.openxmlformats.org/drawingml/2006/table">
            <a:tbl>
              <a:tblPr/>
              <a:tblGrid>
                <a:gridCol w="397783">
                  <a:extLst>
                    <a:ext uri="{9D8B030D-6E8A-4147-A177-3AD203B41FA5}">
                      <a16:colId xmlns:a16="http://schemas.microsoft.com/office/drawing/2014/main" val="341971285"/>
                    </a:ext>
                  </a:extLst>
                </a:gridCol>
                <a:gridCol w="397783">
                  <a:extLst>
                    <a:ext uri="{9D8B030D-6E8A-4147-A177-3AD203B41FA5}">
                      <a16:colId xmlns:a16="http://schemas.microsoft.com/office/drawing/2014/main" val="1570227323"/>
                    </a:ext>
                  </a:extLst>
                </a:gridCol>
                <a:gridCol w="397783">
                  <a:extLst>
                    <a:ext uri="{9D8B030D-6E8A-4147-A177-3AD203B41FA5}">
                      <a16:colId xmlns:a16="http://schemas.microsoft.com/office/drawing/2014/main" val="3296585553"/>
                    </a:ext>
                  </a:extLst>
                </a:gridCol>
                <a:gridCol w="397783">
                  <a:extLst>
                    <a:ext uri="{9D8B030D-6E8A-4147-A177-3AD203B41FA5}">
                      <a16:colId xmlns:a16="http://schemas.microsoft.com/office/drawing/2014/main" val="537086736"/>
                    </a:ext>
                  </a:extLst>
                </a:gridCol>
                <a:gridCol w="497228">
                  <a:extLst>
                    <a:ext uri="{9D8B030D-6E8A-4147-A177-3AD203B41FA5}">
                      <a16:colId xmlns:a16="http://schemas.microsoft.com/office/drawing/2014/main" val="1014100511"/>
                    </a:ext>
                  </a:extLst>
                </a:gridCol>
                <a:gridCol w="397783">
                  <a:extLst>
                    <a:ext uri="{9D8B030D-6E8A-4147-A177-3AD203B41FA5}">
                      <a16:colId xmlns:a16="http://schemas.microsoft.com/office/drawing/2014/main" val="3378009792"/>
                    </a:ext>
                  </a:extLst>
                </a:gridCol>
                <a:gridCol w="397783">
                  <a:extLst>
                    <a:ext uri="{9D8B030D-6E8A-4147-A177-3AD203B41FA5}">
                      <a16:colId xmlns:a16="http://schemas.microsoft.com/office/drawing/2014/main" val="1149001611"/>
                    </a:ext>
                  </a:extLst>
                </a:gridCol>
                <a:gridCol w="397783">
                  <a:extLst>
                    <a:ext uri="{9D8B030D-6E8A-4147-A177-3AD203B41FA5}">
                      <a16:colId xmlns:a16="http://schemas.microsoft.com/office/drawing/2014/main" val="1672319504"/>
                    </a:ext>
                  </a:extLst>
                </a:gridCol>
                <a:gridCol w="397783">
                  <a:extLst>
                    <a:ext uri="{9D8B030D-6E8A-4147-A177-3AD203B41FA5}">
                      <a16:colId xmlns:a16="http://schemas.microsoft.com/office/drawing/2014/main" val="4000011031"/>
                    </a:ext>
                  </a:extLst>
                </a:gridCol>
                <a:gridCol w="397783">
                  <a:extLst>
                    <a:ext uri="{9D8B030D-6E8A-4147-A177-3AD203B41FA5}">
                      <a16:colId xmlns:a16="http://schemas.microsoft.com/office/drawing/2014/main" val="2353248332"/>
                    </a:ext>
                  </a:extLst>
                </a:gridCol>
                <a:gridCol w="397783">
                  <a:extLst>
                    <a:ext uri="{9D8B030D-6E8A-4147-A177-3AD203B41FA5}">
                      <a16:colId xmlns:a16="http://schemas.microsoft.com/office/drawing/2014/main" val="2908514647"/>
                    </a:ext>
                  </a:extLst>
                </a:gridCol>
              </a:tblGrid>
              <a:tr h="150577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DÜZELTİCİ FAALİYET FORMU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803334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2018-0083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10.10.2018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Tekrarlayan Bir Uygunsuzluk mu?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384298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230240"/>
                  </a:ext>
                </a:extLst>
              </a:tr>
              <a:tr h="941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TESPİT YERİ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53738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34408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Sonuçları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Çalışan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056706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 Performans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 Uygunsuzluğu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007301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Tedarikçi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Dokümantasyon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906734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İşgüvenliği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485032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Acil Durumlar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208750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Veri Analizi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852268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982511"/>
                  </a:ext>
                </a:extLst>
              </a:tr>
              <a:tr h="94111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UYGUNSUZLUK TANIMI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857570"/>
                  </a:ext>
                </a:extLst>
              </a:tr>
              <a:tr h="225866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Faaliyet Planında hazırlayan ve onaylayan bölümü yer almamakla birlikte form numarasının bulunmadığı, kalite faaliyet planlarının takip edilmediği tespit edilmiştir (ISO 9001:2015 Madde No:6.2.2.) MİNÖR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307932"/>
                  </a:ext>
                </a:extLst>
              </a:tr>
              <a:tr h="9411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AÇILAN BÖLÜM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AÇAN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979025"/>
                  </a:ext>
                </a:extLst>
              </a:tr>
              <a:tr h="9411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 Dr. C. Serkan TAPKIN (Enstitü Müdürü)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Orkun BAYRAM-Zeynep AYDIN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673653"/>
                  </a:ext>
                </a:extLst>
              </a:tr>
              <a:tr h="94111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KÖK NEDEN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486316"/>
                  </a:ext>
                </a:extLst>
              </a:tr>
              <a:tr h="7265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 eksikliğinden dolayı kalite sürecine hakim olunamaması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741663"/>
                  </a:ext>
                </a:extLst>
              </a:tr>
              <a:tr h="94111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GEÇİCİ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115595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447324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Süreciyle ilgili toplantı yapılması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FBE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11.10.2018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454394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382702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462543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61494"/>
                  </a:ext>
                </a:extLst>
              </a:tr>
              <a:tr h="94111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KALICI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269494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046865"/>
                  </a:ext>
                </a:extLst>
              </a:tr>
              <a:tr h="188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Toplantı sonrasında düzeltmelerin gerçekleştirilmesi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FBE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11.10.2018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318455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687512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206486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230046"/>
                  </a:ext>
                </a:extLst>
              </a:tr>
              <a:tr h="94111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TAKİP VE KARAR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75389"/>
                  </a:ext>
                </a:extLst>
              </a:tr>
              <a:tr h="9411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Takibi Gerçekleştiren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Sonucu&amp;Karar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Eden Onayı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606227"/>
                  </a:ext>
                </a:extLst>
              </a:tr>
              <a:tr h="9411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084131"/>
                  </a:ext>
                </a:extLst>
              </a:tr>
              <a:tr h="9411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689149"/>
                  </a:ext>
                </a:extLst>
              </a:tr>
              <a:tr h="1505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Faaliyetin Etkinlik Takip 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4374"/>
                  </a:ext>
                </a:extLst>
              </a:tr>
              <a:tr h="9411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07256"/>
                  </a:ext>
                </a:extLst>
              </a:tr>
              <a:tr h="94111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DF'NİN ETKİLEDİĞİ DOKÜMANTASYONLAR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163769"/>
                  </a:ext>
                </a:extLst>
              </a:tr>
              <a:tr h="941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El Kitabı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624185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Prosedür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900982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Talimat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218487"/>
                  </a:ext>
                </a:extLst>
              </a:tr>
              <a:tr h="941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Kaplumbağa Şeması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515865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 Akışı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456562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580855"/>
                  </a:ext>
                </a:extLst>
              </a:tr>
              <a:tr h="941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Planı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813040"/>
                  </a:ext>
                </a:extLst>
              </a:tr>
              <a:tr h="941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Stratejik Plan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552363"/>
                  </a:ext>
                </a:extLst>
              </a:tr>
              <a:tr h="941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Hedefleri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756995"/>
                  </a:ext>
                </a:extLst>
              </a:tr>
              <a:tr h="941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Analizi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652980"/>
                  </a:ext>
                </a:extLst>
              </a:tr>
              <a:tr h="941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2733"/>
                  </a:ext>
                </a:extLst>
              </a:tr>
              <a:tr h="941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4050117"/>
                  </a:ext>
                </a:extLst>
              </a:tr>
              <a:tr h="941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762388"/>
                  </a:ext>
                </a:extLst>
              </a:tr>
              <a:tr h="941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555819"/>
                  </a:ext>
                </a:extLst>
              </a:tr>
              <a:tr h="94111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KAPANMA HIZI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62488"/>
                  </a:ext>
                </a:extLst>
              </a:tr>
              <a:tr h="94111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528116"/>
                  </a:ext>
                </a:extLst>
              </a:tr>
              <a:tr h="9411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No:KY-FR-0010 Yayın Tarihi:03.05.2018 Değ.Tarihi:-Değ.No:0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87320"/>
                  </a:ext>
                </a:extLst>
              </a:tr>
            </a:tbl>
          </a:graphicData>
        </a:graphic>
      </p:graphicFrame>
      <p:sp>
        <p:nvSpPr>
          <p:cNvPr id="86" name="Metin kutusu 1"/>
          <p:cNvSpPr txBox="1"/>
          <p:nvPr/>
        </p:nvSpPr>
        <p:spPr>
          <a:xfrm>
            <a:off x="8990013" y="2379663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7" name="Metin kutusu 2"/>
          <p:cNvSpPr txBox="1"/>
          <p:nvPr/>
        </p:nvSpPr>
        <p:spPr>
          <a:xfrm>
            <a:off x="9732963" y="2360613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8" name="Metin kutusu 3"/>
          <p:cNvSpPr txBox="1"/>
          <p:nvPr/>
        </p:nvSpPr>
        <p:spPr>
          <a:xfrm>
            <a:off x="5151438" y="10180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9" name="Metin kutusu 4"/>
          <p:cNvSpPr txBox="1"/>
          <p:nvPr/>
        </p:nvSpPr>
        <p:spPr>
          <a:xfrm>
            <a:off x="5151438" y="10371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0" name="Metin kutusu 5"/>
          <p:cNvSpPr txBox="1"/>
          <p:nvPr/>
        </p:nvSpPr>
        <p:spPr>
          <a:xfrm>
            <a:off x="5151438" y="10561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1" name="Metin kutusu 6"/>
          <p:cNvSpPr txBox="1"/>
          <p:nvPr/>
        </p:nvSpPr>
        <p:spPr>
          <a:xfrm>
            <a:off x="5151438" y="10752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2" name="Metin kutusu 7"/>
          <p:cNvSpPr txBox="1"/>
          <p:nvPr/>
        </p:nvSpPr>
        <p:spPr>
          <a:xfrm>
            <a:off x="5151438" y="10942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3" name="Metin kutusu 8"/>
          <p:cNvSpPr txBox="1"/>
          <p:nvPr/>
        </p:nvSpPr>
        <p:spPr>
          <a:xfrm>
            <a:off x="5151438" y="11133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4" name="Metin kutusu 9"/>
          <p:cNvSpPr txBox="1"/>
          <p:nvPr/>
        </p:nvSpPr>
        <p:spPr>
          <a:xfrm>
            <a:off x="5151438" y="11704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5" name="Metin kutusu 10"/>
          <p:cNvSpPr txBox="1"/>
          <p:nvPr/>
        </p:nvSpPr>
        <p:spPr>
          <a:xfrm>
            <a:off x="5151438" y="11323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6" name="Metin kutusu 11"/>
          <p:cNvSpPr txBox="1"/>
          <p:nvPr/>
        </p:nvSpPr>
        <p:spPr>
          <a:xfrm>
            <a:off x="5151438" y="11514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7" name="Metin kutusu 12"/>
          <p:cNvSpPr txBox="1"/>
          <p:nvPr/>
        </p:nvSpPr>
        <p:spPr>
          <a:xfrm>
            <a:off x="5151438" y="11704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8" name="Metin kutusu 13"/>
          <p:cNvSpPr txBox="1"/>
          <p:nvPr/>
        </p:nvSpPr>
        <p:spPr>
          <a:xfrm>
            <a:off x="5151438" y="11895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9" name="Metin kutusu 14"/>
          <p:cNvSpPr txBox="1"/>
          <p:nvPr/>
        </p:nvSpPr>
        <p:spPr>
          <a:xfrm>
            <a:off x="5151438" y="12085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0" name="Metin kutusu 15"/>
          <p:cNvSpPr txBox="1"/>
          <p:nvPr/>
        </p:nvSpPr>
        <p:spPr>
          <a:xfrm>
            <a:off x="5151438" y="12276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1" name="Metin kutusu 16"/>
          <p:cNvSpPr txBox="1"/>
          <p:nvPr/>
        </p:nvSpPr>
        <p:spPr>
          <a:xfrm>
            <a:off x="5151438" y="124666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2" name="Metin kutusu 17"/>
          <p:cNvSpPr txBox="1"/>
          <p:nvPr/>
        </p:nvSpPr>
        <p:spPr>
          <a:xfrm>
            <a:off x="5151438" y="12657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4" name="Metin kutusu 19"/>
          <p:cNvSpPr txBox="1"/>
          <p:nvPr/>
        </p:nvSpPr>
        <p:spPr>
          <a:xfrm>
            <a:off x="8990013" y="2379663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5" name="Metin kutusu 20"/>
          <p:cNvSpPr txBox="1"/>
          <p:nvPr/>
        </p:nvSpPr>
        <p:spPr>
          <a:xfrm>
            <a:off x="9732963" y="2360613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</p:spTree>
    <p:extLst>
      <p:ext uri="{BB962C8B-B14F-4D97-AF65-F5344CB8AC3E}">
        <p14:creationId xmlns:p14="http://schemas.microsoft.com/office/powerpoint/2010/main" val="293763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7789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24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66" name="Metin kutusu 1"/>
          <p:cNvSpPr txBox="1"/>
          <p:nvPr/>
        </p:nvSpPr>
        <p:spPr>
          <a:xfrm>
            <a:off x="9490075" y="2347913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7" name="Metin kutusu 2"/>
          <p:cNvSpPr txBox="1"/>
          <p:nvPr/>
        </p:nvSpPr>
        <p:spPr>
          <a:xfrm>
            <a:off x="10233025" y="2328863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8" name="Metin kutusu 3"/>
          <p:cNvSpPr txBox="1"/>
          <p:nvPr/>
        </p:nvSpPr>
        <p:spPr>
          <a:xfrm>
            <a:off x="5556250" y="9958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9" name="Metin kutusu 4"/>
          <p:cNvSpPr txBox="1"/>
          <p:nvPr/>
        </p:nvSpPr>
        <p:spPr>
          <a:xfrm>
            <a:off x="5556250" y="10148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0" name="Metin kutusu 5"/>
          <p:cNvSpPr txBox="1"/>
          <p:nvPr/>
        </p:nvSpPr>
        <p:spPr>
          <a:xfrm>
            <a:off x="5556250" y="10339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1" name="Metin kutusu 6"/>
          <p:cNvSpPr txBox="1"/>
          <p:nvPr/>
        </p:nvSpPr>
        <p:spPr>
          <a:xfrm>
            <a:off x="5556250" y="10529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2" name="Metin kutusu 7"/>
          <p:cNvSpPr txBox="1"/>
          <p:nvPr/>
        </p:nvSpPr>
        <p:spPr>
          <a:xfrm>
            <a:off x="5556250" y="10720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3" name="Metin kutusu 8"/>
          <p:cNvSpPr txBox="1"/>
          <p:nvPr/>
        </p:nvSpPr>
        <p:spPr>
          <a:xfrm>
            <a:off x="5556250" y="10910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4" name="Metin kutusu 9"/>
          <p:cNvSpPr txBox="1"/>
          <p:nvPr/>
        </p:nvSpPr>
        <p:spPr>
          <a:xfrm>
            <a:off x="5556250" y="11482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5" name="Metin kutusu 10"/>
          <p:cNvSpPr txBox="1"/>
          <p:nvPr/>
        </p:nvSpPr>
        <p:spPr>
          <a:xfrm>
            <a:off x="5556250" y="11101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6" name="Metin kutusu 11"/>
          <p:cNvSpPr txBox="1"/>
          <p:nvPr/>
        </p:nvSpPr>
        <p:spPr>
          <a:xfrm>
            <a:off x="5556250" y="11291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7" name="Metin kutusu 12"/>
          <p:cNvSpPr txBox="1"/>
          <p:nvPr/>
        </p:nvSpPr>
        <p:spPr>
          <a:xfrm>
            <a:off x="5556250" y="11482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8" name="Metin kutusu 13"/>
          <p:cNvSpPr txBox="1"/>
          <p:nvPr/>
        </p:nvSpPr>
        <p:spPr>
          <a:xfrm>
            <a:off x="5556250" y="11672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9" name="Metin kutusu 14"/>
          <p:cNvSpPr txBox="1"/>
          <p:nvPr/>
        </p:nvSpPr>
        <p:spPr>
          <a:xfrm>
            <a:off x="5556250" y="11863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0" name="Metin kutusu 15"/>
          <p:cNvSpPr txBox="1"/>
          <p:nvPr/>
        </p:nvSpPr>
        <p:spPr>
          <a:xfrm>
            <a:off x="5556250" y="12053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1" name="Metin kutusu 16"/>
          <p:cNvSpPr txBox="1"/>
          <p:nvPr/>
        </p:nvSpPr>
        <p:spPr>
          <a:xfrm>
            <a:off x="5556250" y="12244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2" name="Metin kutusu 17"/>
          <p:cNvSpPr txBox="1"/>
          <p:nvPr/>
        </p:nvSpPr>
        <p:spPr>
          <a:xfrm>
            <a:off x="5556250" y="12434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4" name="Metin kutusu 19"/>
          <p:cNvSpPr txBox="1"/>
          <p:nvPr/>
        </p:nvSpPr>
        <p:spPr>
          <a:xfrm>
            <a:off x="9490075" y="2347913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5" name="Metin kutusu 20"/>
          <p:cNvSpPr txBox="1"/>
          <p:nvPr/>
        </p:nvSpPr>
        <p:spPr>
          <a:xfrm>
            <a:off x="10233025" y="2328863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659892"/>
              </p:ext>
            </p:extLst>
          </p:nvPr>
        </p:nvGraphicFramePr>
        <p:xfrm>
          <a:off x="2756734" y="1539423"/>
          <a:ext cx="4047513" cy="4985920"/>
        </p:xfrm>
        <a:graphic>
          <a:graphicData uri="http://schemas.openxmlformats.org/drawingml/2006/table">
            <a:tbl>
              <a:tblPr/>
              <a:tblGrid>
                <a:gridCol w="350529">
                  <a:extLst>
                    <a:ext uri="{9D8B030D-6E8A-4147-A177-3AD203B41FA5}">
                      <a16:colId xmlns:a16="http://schemas.microsoft.com/office/drawing/2014/main" val="2177456292"/>
                    </a:ext>
                  </a:extLst>
                </a:gridCol>
                <a:gridCol w="350529">
                  <a:extLst>
                    <a:ext uri="{9D8B030D-6E8A-4147-A177-3AD203B41FA5}">
                      <a16:colId xmlns:a16="http://schemas.microsoft.com/office/drawing/2014/main" val="3376850837"/>
                    </a:ext>
                  </a:extLst>
                </a:gridCol>
                <a:gridCol w="476500">
                  <a:extLst>
                    <a:ext uri="{9D8B030D-6E8A-4147-A177-3AD203B41FA5}">
                      <a16:colId xmlns:a16="http://schemas.microsoft.com/office/drawing/2014/main" val="2193154654"/>
                    </a:ext>
                  </a:extLst>
                </a:gridCol>
                <a:gridCol w="350529">
                  <a:extLst>
                    <a:ext uri="{9D8B030D-6E8A-4147-A177-3AD203B41FA5}">
                      <a16:colId xmlns:a16="http://schemas.microsoft.com/office/drawing/2014/main" val="2978529234"/>
                    </a:ext>
                  </a:extLst>
                </a:gridCol>
                <a:gridCol w="416252">
                  <a:extLst>
                    <a:ext uri="{9D8B030D-6E8A-4147-A177-3AD203B41FA5}">
                      <a16:colId xmlns:a16="http://schemas.microsoft.com/office/drawing/2014/main" val="4178031201"/>
                    </a:ext>
                  </a:extLst>
                </a:gridCol>
                <a:gridCol w="350529">
                  <a:extLst>
                    <a:ext uri="{9D8B030D-6E8A-4147-A177-3AD203B41FA5}">
                      <a16:colId xmlns:a16="http://schemas.microsoft.com/office/drawing/2014/main" val="2416551900"/>
                    </a:ext>
                  </a:extLst>
                </a:gridCol>
                <a:gridCol w="350529">
                  <a:extLst>
                    <a:ext uri="{9D8B030D-6E8A-4147-A177-3AD203B41FA5}">
                      <a16:colId xmlns:a16="http://schemas.microsoft.com/office/drawing/2014/main" val="3761659051"/>
                    </a:ext>
                  </a:extLst>
                </a:gridCol>
                <a:gridCol w="350529">
                  <a:extLst>
                    <a:ext uri="{9D8B030D-6E8A-4147-A177-3AD203B41FA5}">
                      <a16:colId xmlns:a16="http://schemas.microsoft.com/office/drawing/2014/main" val="380659937"/>
                    </a:ext>
                  </a:extLst>
                </a:gridCol>
                <a:gridCol w="350529">
                  <a:extLst>
                    <a:ext uri="{9D8B030D-6E8A-4147-A177-3AD203B41FA5}">
                      <a16:colId xmlns:a16="http://schemas.microsoft.com/office/drawing/2014/main" val="3853674788"/>
                    </a:ext>
                  </a:extLst>
                </a:gridCol>
                <a:gridCol w="350529">
                  <a:extLst>
                    <a:ext uri="{9D8B030D-6E8A-4147-A177-3AD203B41FA5}">
                      <a16:colId xmlns:a16="http://schemas.microsoft.com/office/drawing/2014/main" val="2044367559"/>
                    </a:ext>
                  </a:extLst>
                </a:gridCol>
                <a:gridCol w="350529">
                  <a:extLst>
                    <a:ext uri="{9D8B030D-6E8A-4147-A177-3AD203B41FA5}">
                      <a16:colId xmlns:a16="http://schemas.microsoft.com/office/drawing/2014/main" val="2350998330"/>
                    </a:ext>
                  </a:extLst>
                </a:gridCol>
              </a:tblGrid>
              <a:tr h="150799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DÜZELTİCİ FAALİYET FORMU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657501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2018-0088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10.10.2018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Tekrarlayan Bir Uygunsuzluk mu?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900397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103493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TESPİT YERİ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654629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493093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Sonuçları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Çalışan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857920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 Performans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 Uygunsuzluğu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595783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Tedarikçi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Dokümantasyon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809778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İşgüvenliği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851638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Acil Durumlar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650760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Veri Analizi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888363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976777"/>
                  </a:ext>
                </a:extLst>
              </a:tr>
              <a:tr h="8962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UYGUNSUZLUK TANIMI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538923"/>
                  </a:ext>
                </a:extLst>
              </a:tr>
              <a:tr h="143400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Birimin web sayfasında yer alan dokümanlarda doküman/form numaraları mevcut değildir.(ISO 9001:2015 Madde No:7.5.3.1) MİNÖR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957584"/>
                  </a:ext>
                </a:extLst>
              </a:tr>
              <a:tr h="8962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AÇILAN BÖLÜM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AÇAN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296481"/>
                  </a:ext>
                </a:extLst>
              </a:tr>
              <a:tr h="8962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 Dr. C. Serkan TAPKIN (Enstitü Müdürü)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Orkun BAYRAM-Zeynep AYDIN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774624"/>
                  </a:ext>
                </a:extLst>
              </a:tr>
              <a:tr h="8962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KÖK NEDEN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572658"/>
                  </a:ext>
                </a:extLst>
              </a:tr>
              <a:tr h="67021">
                <a:tc gridSpan="11">
                  <a:txBody>
                    <a:bodyPr/>
                    <a:lstStyle/>
                    <a:p>
                      <a:pPr algn="l" fontAlgn="t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Kayıt dönemine denk gelmesinden dolayı oluşan iş yoğunluğu ve işgücü hatası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670237"/>
                  </a:ext>
                </a:extLst>
              </a:tr>
              <a:tr h="8962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GEÇİCİ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250355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59382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414954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258068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395096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214847"/>
                  </a:ext>
                </a:extLst>
              </a:tr>
              <a:tr h="8962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KALICI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52733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499840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numarası verilerek Billgi İşlemin Web sayfasına konulması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Bilgi İşlem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11.10.2018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329276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752764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841349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514304"/>
                  </a:ext>
                </a:extLst>
              </a:tr>
              <a:tr h="8962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TAKİP VE KARAR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464323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Takibi Gerçekleştiren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Sonucu&amp;Karar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Eden Onayı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789216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260091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739331"/>
                  </a:ext>
                </a:extLst>
              </a:tr>
              <a:tr h="1434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Faaliyetin Etkinlik Takip 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145744"/>
                  </a:ext>
                </a:extLst>
              </a:tr>
              <a:tr h="8962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927979"/>
                  </a:ext>
                </a:extLst>
              </a:tr>
              <a:tr h="8962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DF'NİN ETKİLEDİĞİ DOKÜMANTASYONLAR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686658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El Kitabı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195356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Prosedür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390550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Talimat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175343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Kaplumbağa Şeması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53921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 Akışı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623875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55019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Planı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279482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Stratejik Plan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565145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Hedefleri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937824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Analizi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759717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302554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5523014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214219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858170"/>
                  </a:ext>
                </a:extLst>
              </a:tr>
              <a:tr h="8962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KAPANMA HIZI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140345"/>
                  </a:ext>
                </a:extLst>
              </a:tr>
              <a:tr h="89626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561472"/>
                  </a:ext>
                </a:extLst>
              </a:tr>
              <a:tr h="8962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No:KY-FR-0010 Yayın Tarihi:03.05.2018 Değ.Tarihi:-Değ.No:0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761595"/>
                  </a:ext>
                </a:extLst>
              </a:tr>
            </a:tbl>
          </a:graphicData>
        </a:graphic>
      </p:graphicFrame>
      <p:sp>
        <p:nvSpPr>
          <p:cNvPr id="86" name="Metin kutusu 1"/>
          <p:cNvSpPr txBox="1"/>
          <p:nvPr/>
        </p:nvSpPr>
        <p:spPr>
          <a:xfrm>
            <a:off x="9086850" y="2281238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7" name="Metin kutusu 2"/>
          <p:cNvSpPr txBox="1"/>
          <p:nvPr/>
        </p:nvSpPr>
        <p:spPr>
          <a:xfrm>
            <a:off x="9829800" y="2262188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8" name="Metin kutusu 3"/>
          <p:cNvSpPr txBox="1"/>
          <p:nvPr/>
        </p:nvSpPr>
        <p:spPr>
          <a:xfrm>
            <a:off x="5286375" y="9891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9" name="Metin kutusu 4"/>
          <p:cNvSpPr txBox="1"/>
          <p:nvPr/>
        </p:nvSpPr>
        <p:spPr>
          <a:xfrm>
            <a:off x="5286375" y="10082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0" name="Metin kutusu 5"/>
          <p:cNvSpPr txBox="1"/>
          <p:nvPr/>
        </p:nvSpPr>
        <p:spPr>
          <a:xfrm>
            <a:off x="5286375" y="10272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1" name="Metin kutusu 6"/>
          <p:cNvSpPr txBox="1"/>
          <p:nvPr/>
        </p:nvSpPr>
        <p:spPr>
          <a:xfrm>
            <a:off x="5286375" y="10463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2" name="Metin kutusu 7"/>
          <p:cNvSpPr txBox="1"/>
          <p:nvPr/>
        </p:nvSpPr>
        <p:spPr>
          <a:xfrm>
            <a:off x="5286375" y="10653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3" name="Metin kutusu 8"/>
          <p:cNvSpPr txBox="1"/>
          <p:nvPr/>
        </p:nvSpPr>
        <p:spPr>
          <a:xfrm>
            <a:off x="5286375" y="10844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4" name="Metin kutusu 9"/>
          <p:cNvSpPr txBox="1"/>
          <p:nvPr/>
        </p:nvSpPr>
        <p:spPr>
          <a:xfrm>
            <a:off x="5286375" y="11415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5" name="Metin kutusu 10"/>
          <p:cNvSpPr txBox="1"/>
          <p:nvPr/>
        </p:nvSpPr>
        <p:spPr>
          <a:xfrm>
            <a:off x="5286375" y="11034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6" name="Metin kutusu 11"/>
          <p:cNvSpPr txBox="1"/>
          <p:nvPr/>
        </p:nvSpPr>
        <p:spPr>
          <a:xfrm>
            <a:off x="5286375" y="11225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7" name="Metin kutusu 12"/>
          <p:cNvSpPr txBox="1"/>
          <p:nvPr/>
        </p:nvSpPr>
        <p:spPr>
          <a:xfrm>
            <a:off x="5286375" y="11415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8" name="Metin kutusu 13"/>
          <p:cNvSpPr txBox="1"/>
          <p:nvPr/>
        </p:nvSpPr>
        <p:spPr>
          <a:xfrm>
            <a:off x="5286375" y="11606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9" name="Metin kutusu 14"/>
          <p:cNvSpPr txBox="1"/>
          <p:nvPr/>
        </p:nvSpPr>
        <p:spPr>
          <a:xfrm>
            <a:off x="5286375" y="11796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0" name="Metin kutusu 15"/>
          <p:cNvSpPr txBox="1"/>
          <p:nvPr/>
        </p:nvSpPr>
        <p:spPr>
          <a:xfrm>
            <a:off x="5286375" y="11987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1" name="Metin kutusu 16"/>
          <p:cNvSpPr txBox="1"/>
          <p:nvPr/>
        </p:nvSpPr>
        <p:spPr>
          <a:xfrm>
            <a:off x="5286375" y="12177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2" name="Metin kutusu 17"/>
          <p:cNvSpPr txBox="1"/>
          <p:nvPr/>
        </p:nvSpPr>
        <p:spPr>
          <a:xfrm>
            <a:off x="5286375" y="12368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4" name="Metin kutusu 19"/>
          <p:cNvSpPr txBox="1"/>
          <p:nvPr/>
        </p:nvSpPr>
        <p:spPr>
          <a:xfrm>
            <a:off x="9086850" y="2281238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5" name="Metin kutusu 20"/>
          <p:cNvSpPr txBox="1"/>
          <p:nvPr/>
        </p:nvSpPr>
        <p:spPr>
          <a:xfrm>
            <a:off x="9829800" y="2262188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</p:spTree>
    <p:extLst>
      <p:ext uri="{BB962C8B-B14F-4D97-AF65-F5344CB8AC3E}">
        <p14:creationId xmlns:p14="http://schemas.microsoft.com/office/powerpoint/2010/main" val="13230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7789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25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66" name="Metin kutusu 1"/>
          <p:cNvSpPr txBox="1"/>
          <p:nvPr/>
        </p:nvSpPr>
        <p:spPr>
          <a:xfrm>
            <a:off x="9490075" y="2347913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7" name="Metin kutusu 2"/>
          <p:cNvSpPr txBox="1"/>
          <p:nvPr/>
        </p:nvSpPr>
        <p:spPr>
          <a:xfrm>
            <a:off x="10233025" y="2328863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8" name="Metin kutusu 3"/>
          <p:cNvSpPr txBox="1"/>
          <p:nvPr/>
        </p:nvSpPr>
        <p:spPr>
          <a:xfrm>
            <a:off x="5556250" y="9958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9" name="Metin kutusu 4"/>
          <p:cNvSpPr txBox="1"/>
          <p:nvPr/>
        </p:nvSpPr>
        <p:spPr>
          <a:xfrm>
            <a:off x="5556250" y="10148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0" name="Metin kutusu 5"/>
          <p:cNvSpPr txBox="1"/>
          <p:nvPr/>
        </p:nvSpPr>
        <p:spPr>
          <a:xfrm>
            <a:off x="5556250" y="10339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1" name="Metin kutusu 6"/>
          <p:cNvSpPr txBox="1"/>
          <p:nvPr/>
        </p:nvSpPr>
        <p:spPr>
          <a:xfrm>
            <a:off x="5556250" y="10529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2" name="Metin kutusu 7"/>
          <p:cNvSpPr txBox="1"/>
          <p:nvPr/>
        </p:nvSpPr>
        <p:spPr>
          <a:xfrm>
            <a:off x="5556250" y="10720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3" name="Metin kutusu 8"/>
          <p:cNvSpPr txBox="1"/>
          <p:nvPr/>
        </p:nvSpPr>
        <p:spPr>
          <a:xfrm>
            <a:off x="5556250" y="10910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4" name="Metin kutusu 9"/>
          <p:cNvSpPr txBox="1"/>
          <p:nvPr/>
        </p:nvSpPr>
        <p:spPr>
          <a:xfrm>
            <a:off x="5556250" y="11482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5" name="Metin kutusu 10"/>
          <p:cNvSpPr txBox="1"/>
          <p:nvPr/>
        </p:nvSpPr>
        <p:spPr>
          <a:xfrm>
            <a:off x="5556250" y="11101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6" name="Metin kutusu 11"/>
          <p:cNvSpPr txBox="1"/>
          <p:nvPr/>
        </p:nvSpPr>
        <p:spPr>
          <a:xfrm>
            <a:off x="5556250" y="11291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7" name="Metin kutusu 12"/>
          <p:cNvSpPr txBox="1"/>
          <p:nvPr/>
        </p:nvSpPr>
        <p:spPr>
          <a:xfrm>
            <a:off x="5556250" y="11482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8" name="Metin kutusu 13"/>
          <p:cNvSpPr txBox="1"/>
          <p:nvPr/>
        </p:nvSpPr>
        <p:spPr>
          <a:xfrm>
            <a:off x="5556250" y="11672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9" name="Metin kutusu 14"/>
          <p:cNvSpPr txBox="1"/>
          <p:nvPr/>
        </p:nvSpPr>
        <p:spPr>
          <a:xfrm>
            <a:off x="5556250" y="11863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0" name="Metin kutusu 15"/>
          <p:cNvSpPr txBox="1"/>
          <p:nvPr/>
        </p:nvSpPr>
        <p:spPr>
          <a:xfrm>
            <a:off x="5556250" y="12053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1" name="Metin kutusu 16"/>
          <p:cNvSpPr txBox="1"/>
          <p:nvPr/>
        </p:nvSpPr>
        <p:spPr>
          <a:xfrm>
            <a:off x="5556250" y="12244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2" name="Metin kutusu 17"/>
          <p:cNvSpPr txBox="1"/>
          <p:nvPr/>
        </p:nvSpPr>
        <p:spPr>
          <a:xfrm>
            <a:off x="5556250" y="124348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4" name="Metin kutusu 19"/>
          <p:cNvSpPr txBox="1"/>
          <p:nvPr/>
        </p:nvSpPr>
        <p:spPr>
          <a:xfrm>
            <a:off x="9490075" y="2347913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5" name="Metin kutusu 20"/>
          <p:cNvSpPr txBox="1"/>
          <p:nvPr/>
        </p:nvSpPr>
        <p:spPr>
          <a:xfrm>
            <a:off x="10233025" y="2328863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659892"/>
              </p:ext>
            </p:extLst>
          </p:nvPr>
        </p:nvGraphicFramePr>
        <p:xfrm>
          <a:off x="2756734" y="1539423"/>
          <a:ext cx="4047513" cy="4985920"/>
        </p:xfrm>
        <a:graphic>
          <a:graphicData uri="http://schemas.openxmlformats.org/drawingml/2006/table">
            <a:tbl>
              <a:tblPr/>
              <a:tblGrid>
                <a:gridCol w="350529">
                  <a:extLst>
                    <a:ext uri="{9D8B030D-6E8A-4147-A177-3AD203B41FA5}">
                      <a16:colId xmlns:a16="http://schemas.microsoft.com/office/drawing/2014/main" val="2177456292"/>
                    </a:ext>
                  </a:extLst>
                </a:gridCol>
                <a:gridCol w="350529">
                  <a:extLst>
                    <a:ext uri="{9D8B030D-6E8A-4147-A177-3AD203B41FA5}">
                      <a16:colId xmlns:a16="http://schemas.microsoft.com/office/drawing/2014/main" val="3376850837"/>
                    </a:ext>
                  </a:extLst>
                </a:gridCol>
                <a:gridCol w="476500">
                  <a:extLst>
                    <a:ext uri="{9D8B030D-6E8A-4147-A177-3AD203B41FA5}">
                      <a16:colId xmlns:a16="http://schemas.microsoft.com/office/drawing/2014/main" val="2193154654"/>
                    </a:ext>
                  </a:extLst>
                </a:gridCol>
                <a:gridCol w="350529">
                  <a:extLst>
                    <a:ext uri="{9D8B030D-6E8A-4147-A177-3AD203B41FA5}">
                      <a16:colId xmlns:a16="http://schemas.microsoft.com/office/drawing/2014/main" val="2978529234"/>
                    </a:ext>
                  </a:extLst>
                </a:gridCol>
                <a:gridCol w="416252">
                  <a:extLst>
                    <a:ext uri="{9D8B030D-6E8A-4147-A177-3AD203B41FA5}">
                      <a16:colId xmlns:a16="http://schemas.microsoft.com/office/drawing/2014/main" val="4178031201"/>
                    </a:ext>
                  </a:extLst>
                </a:gridCol>
                <a:gridCol w="350529">
                  <a:extLst>
                    <a:ext uri="{9D8B030D-6E8A-4147-A177-3AD203B41FA5}">
                      <a16:colId xmlns:a16="http://schemas.microsoft.com/office/drawing/2014/main" val="2416551900"/>
                    </a:ext>
                  </a:extLst>
                </a:gridCol>
                <a:gridCol w="350529">
                  <a:extLst>
                    <a:ext uri="{9D8B030D-6E8A-4147-A177-3AD203B41FA5}">
                      <a16:colId xmlns:a16="http://schemas.microsoft.com/office/drawing/2014/main" val="3761659051"/>
                    </a:ext>
                  </a:extLst>
                </a:gridCol>
                <a:gridCol w="350529">
                  <a:extLst>
                    <a:ext uri="{9D8B030D-6E8A-4147-A177-3AD203B41FA5}">
                      <a16:colId xmlns:a16="http://schemas.microsoft.com/office/drawing/2014/main" val="380659937"/>
                    </a:ext>
                  </a:extLst>
                </a:gridCol>
                <a:gridCol w="350529">
                  <a:extLst>
                    <a:ext uri="{9D8B030D-6E8A-4147-A177-3AD203B41FA5}">
                      <a16:colId xmlns:a16="http://schemas.microsoft.com/office/drawing/2014/main" val="3853674788"/>
                    </a:ext>
                  </a:extLst>
                </a:gridCol>
                <a:gridCol w="350529">
                  <a:extLst>
                    <a:ext uri="{9D8B030D-6E8A-4147-A177-3AD203B41FA5}">
                      <a16:colId xmlns:a16="http://schemas.microsoft.com/office/drawing/2014/main" val="2044367559"/>
                    </a:ext>
                  </a:extLst>
                </a:gridCol>
                <a:gridCol w="350529">
                  <a:extLst>
                    <a:ext uri="{9D8B030D-6E8A-4147-A177-3AD203B41FA5}">
                      <a16:colId xmlns:a16="http://schemas.microsoft.com/office/drawing/2014/main" val="2350998330"/>
                    </a:ext>
                  </a:extLst>
                </a:gridCol>
              </a:tblGrid>
              <a:tr h="150799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DÜZELTİCİ FAALİYET FORMU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657501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2018-0088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10.10.2018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Tekrarlayan Bir Uygunsuzluk mu?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900397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103493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TESPİT YERİ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654629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493093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Sonuçları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Çalışan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857920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 Performans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 Uygunsuzluğu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595783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Tedarikçi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Dokümantasyon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809778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İşgüvenliği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851638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Acil Durumlar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650760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Veri Analizi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888363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976777"/>
                  </a:ext>
                </a:extLst>
              </a:tr>
              <a:tr h="8962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UYGUNSUZLUK TANIMI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538923"/>
                  </a:ext>
                </a:extLst>
              </a:tr>
              <a:tr h="143400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Birimin web sayfasında yer alan dokümanlarda doküman/form numaraları mevcut değildir.(ISO 9001:2015 Madde No:7.5.3.1) MİNÖR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957584"/>
                  </a:ext>
                </a:extLst>
              </a:tr>
              <a:tr h="8962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AÇILAN BÖLÜM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AÇAN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296481"/>
                  </a:ext>
                </a:extLst>
              </a:tr>
              <a:tr h="8962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 Dr. C. Serkan TAPKIN (Enstitü Müdürü)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Orkun BAYRAM-Zeynep AYDIN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774624"/>
                  </a:ext>
                </a:extLst>
              </a:tr>
              <a:tr h="8962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KÖK NEDEN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572658"/>
                  </a:ext>
                </a:extLst>
              </a:tr>
              <a:tr h="67021">
                <a:tc gridSpan="11">
                  <a:txBody>
                    <a:bodyPr/>
                    <a:lstStyle/>
                    <a:p>
                      <a:pPr algn="l" fontAlgn="t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Kayıt dönemine denk gelmesinden dolayı oluşan iş yoğunluğu ve işgücü hatası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670237"/>
                  </a:ext>
                </a:extLst>
              </a:tr>
              <a:tr h="8962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GEÇİCİ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250355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59382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414954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258068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395096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214847"/>
                  </a:ext>
                </a:extLst>
              </a:tr>
              <a:tr h="8962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KALICI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52733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499840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numarası verilerek Billgi İşlemin Web sayfasına konulması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Bilgi İşlem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11.10.2018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329276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752764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841349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514304"/>
                  </a:ext>
                </a:extLst>
              </a:tr>
              <a:tr h="8962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TAKİP VE KARAR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464323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Takibi Gerçekleştiren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Sonucu&amp;Karar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Eden Onayı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789216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260091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739331"/>
                  </a:ext>
                </a:extLst>
              </a:tr>
              <a:tr h="1434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Faaliyetin Etkinlik Takip 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145744"/>
                  </a:ext>
                </a:extLst>
              </a:tr>
              <a:tr h="8962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927979"/>
                  </a:ext>
                </a:extLst>
              </a:tr>
              <a:tr h="8962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DF'NİN ETKİLEDİĞİ DOKÜMANTASYONLAR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686658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El Kitabı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195356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Prosedür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390550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Talimat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175343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Kaplumbağa Şeması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53921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 Akışı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623875"/>
                  </a:ext>
                </a:extLst>
              </a:tr>
              <a:tr h="8962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55019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Planı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279482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Stratejik Plan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565145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Hedefleri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937824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Analizi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759717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302554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5523014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214219"/>
                  </a:ext>
                </a:extLst>
              </a:tr>
              <a:tr h="89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858170"/>
                  </a:ext>
                </a:extLst>
              </a:tr>
              <a:tr h="8962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KAPANMA HIZI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140345"/>
                  </a:ext>
                </a:extLst>
              </a:tr>
              <a:tr h="89626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561472"/>
                  </a:ext>
                </a:extLst>
              </a:tr>
              <a:tr h="8962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No:KY-FR-0010 Yayın Tarihi:03.05.2018 Değ.Tarihi:-Değ.No:0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761595"/>
                  </a:ext>
                </a:extLst>
              </a:tr>
            </a:tbl>
          </a:graphicData>
        </a:graphic>
      </p:graphicFrame>
      <p:sp>
        <p:nvSpPr>
          <p:cNvPr id="86" name="Metin kutusu 1"/>
          <p:cNvSpPr txBox="1"/>
          <p:nvPr/>
        </p:nvSpPr>
        <p:spPr>
          <a:xfrm>
            <a:off x="9086850" y="2281238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7" name="Metin kutusu 2"/>
          <p:cNvSpPr txBox="1"/>
          <p:nvPr/>
        </p:nvSpPr>
        <p:spPr>
          <a:xfrm>
            <a:off x="9829800" y="2262188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8" name="Metin kutusu 3"/>
          <p:cNvSpPr txBox="1"/>
          <p:nvPr/>
        </p:nvSpPr>
        <p:spPr>
          <a:xfrm>
            <a:off x="5286375" y="9891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9" name="Metin kutusu 4"/>
          <p:cNvSpPr txBox="1"/>
          <p:nvPr/>
        </p:nvSpPr>
        <p:spPr>
          <a:xfrm>
            <a:off x="5286375" y="10082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0" name="Metin kutusu 5"/>
          <p:cNvSpPr txBox="1"/>
          <p:nvPr/>
        </p:nvSpPr>
        <p:spPr>
          <a:xfrm>
            <a:off x="5286375" y="10272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1" name="Metin kutusu 6"/>
          <p:cNvSpPr txBox="1"/>
          <p:nvPr/>
        </p:nvSpPr>
        <p:spPr>
          <a:xfrm>
            <a:off x="5286375" y="10463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2" name="Metin kutusu 7"/>
          <p:cNvSpPr txBox="1"/>
          <p:nvPr/>
        </p:nvSpPr>
        <p:spPr>
          <a:xfrm>
            <a:off x="5286375" y="10653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3" name="Metin kutusu 8"/>
          <p:cNvSpPr txBox="1"/>
          <p:nvPr/>
        </p:nvSpPr>
        <p:spPr>
          <a:xfrm>
            <a:off x="5286375" y="10844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4" name="Metin kutusu 9"/>
          <p:cNvSpPr txBox="1"/>
          <p:nvPr/>
        </p:nvSpPr>
        <p:spPr>
          <a:xfrm>
            <a:off x="5286375" y="11415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5" name="Metin kutusu 10"/>
          <p:cNvSpPr txBox="1"/>
          <p:nvPr/>
        </p:nvSpPr>
        <p:spPr>
          <a:xfrm>
            <a:off x="5286375" y="11034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6" name="Metin kutusu 11"/>
          <p:cNvSpPr txBox="1"/>
          <p:nvPr/>
        </p:nvSpPr>
        <p:spPr>
          <a:xfrm>
            <a:off x="5286375" y="11225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7" name="Metin kutusu 12"/>
          <p:cNvSpPr txBox="1"/>
          <p:nvPr/>
        </p:nvSpPr>
        <p:spPr>
          <a:xfrm>
            <a:off x="5286375" y="11415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8" name="Metin kutusu 13"/>
          <p:cNvSpPr txBox="1"/>
          <p:nvPr/>
        </p:nvSpPr>
        <p:spPr>
          <a:xfrm>
            <a:off x="5286375" y="11606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9" name="Metin kutusu 14"/>
          <p:cNvSpPr txBox="1"/>
          <p:nvPr/>
        </p:nvSpPr>
        <p:spPr>
          <a:xfrm>
            <a:off x="5286375" y="11796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0" name="Metin kutusu 15"/>
          <p:cNvSpPr txBox="1"/>
          <p:nvPr/>
        </p:nvSpPr>
        <p:spPr>
          <a:xfrm>
            <a:off x="5286375" y="11987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1" name="Metin kutusu 16"/>
          <p:cNvSpPr txBox="1"/>
          <p:nvPr/>
        </p:nvSpPr>
        <p:spPr>
          <a:xfrm>
            <a:off x="5286375" y="121777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2" name="Metin kutusu 17"/>
          <p:cNvSpPr txBox="1"/>
          <p:nvPr/>
        </p:nvSpPr>
        <p:spPr>
          <a:xfrm>
            <a:off x="5286375" y="12368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4" name="Metin kutusu 19"/>
          <p:cNvSpPr txBox="1"/>
          <p:nvPr/>
        </p:nvSpPr>
        <p:spPr>
          <a:xfrm>
            <a:off x="9086850" y="2281238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5" name="Metin kutusu 20"/>
          <p:cNvSpPr txBox="1"/>
          <p:nvPr/>
        </p:nvSpPr>
        <p:spPr>
          <a:xfrm>
            <a:off x="9829800" y="2262188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</p:spTree>
    <p:extLst>
      <p:ext uri="{BB962C8B-B14F-4D97-AF65-F5344CB8AC3E}">
        <p14:creationId xmlns:p14="http://schemas.microsoft.com/office/powerpoint/2010/main" val="246502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60612" y="188197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26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66" name="Metin kutusu 1"/>
          <p:cNvSpPr txBox="1"/>
          <p:nvPr/>
        </p:nvSpPr>
        <p:spPr>
          <a:xfrm>
            <a:off x="9113838" y="2320925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7" name="Metin kutusu 2"/>
          <p:cNvSpPr txBox="1"/>
          <p:nvPr/>
        </p:nvSpPr>
        <p:spPr>
          <a:xfrm>
            <a:off x="9856788" y="2301875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8" name="Metin kutusu 3"/>
          <p:cNvSpPr txBox="1"/>
          <p:nvPr/>
        </p:nvSpPr>
        <p:spPr>
          <a:xfrm>
            <a:off x="5294313" y="9931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9" name="Metin kutusu 4"/>
          <p:cNvSpPr txBox="1"/>
          <p:nvPr/>
        </p:nvSpPr>
        <p:spPr>
          <a:xfrm>
            <a:off x="5294313" y="10121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0" name="Metin kutusu 5"/>
          <p:cNvSpPr txBox="1"/>
          <p:nvPr/>
        </p:nvSpPr>
        <p:spPr>
          <a:xfrm>
            <a:off x="5294313" y="10312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1" name="Metin kutusu 6"/>
          <p:cNvSpPr txBox="1"/>
          <p:nvPr/>
        </p:nvSpPr>
        <p:spPr>
          <a:xfrm>
            <a:off x="5294313" y="10502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2" name="Metin kutusu 7"/>
          <p:cNvSpPr txBox="1"/>
          <p:nvPr/>
        </p:nvSpPr>
        <p:spPr>
          <a:xfrm>
            <a:off x="5294313" y="10693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3" name="Metin kutusu 8"/>
          <p:cNvSpPr txBox="1"/>
          <p:nvPr/>
        </p:nvSpPr>
        <p:spPr>
          <a:xfrm>
            <a:off x="5294313" y="10883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4" name="Metin kutusu 9"/>
          <p:cNvSpPr txBox="1"/>
          <p:nvPr/>
        </p:nvSpPr>
        <p:spPr>
          <a:xfrm>
            <a:off x="5294313" y="11455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5" name="Metin kutusu 10"/>
          <p:cNvSpPr txBox="1"/>
          <p:nvPr/>
        </p:nvSpPr>
        <p:spPr>
          <a:xfrm>
            <a:off x="5294313" y="11074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6" name="Metin kutusu 11"/>
          <p:cNvSpPr txBox="1"/>
          <p:nvPr/>
        </p:nvSpPr>
        <p:spPr>
          <a:xfrm>
            <a:off x="5294313" y="11264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7" name="Metin kutusu 12"/>
          <p:cNvSpPr txBox="1"/>
          <p:nvPr/>
        </p:nvSpPr>
        <p:spPr>
          <a:xfrm>
            <a:off x="5294313" y="11455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8" name="Metin kutusu 13"/>
          <p:cNvSpPr txBox="1"/>
          <p:nvPr/>
        </p:nvSpPr>
        <p:spPr>
          <a:xfrm>
            <a:off x="5294313" y="11645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9" name="Metin kutusu 14"/>
          <p:cNvSpPr txBox="1"/>
          <p:nvPr/>
        </p:nvSpPr>
        <p:spPr>
          <a:xfrm>
            <a:off x="5294313" y="11836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0" name="Metin kutusu 15"/>
          <p:cNvSpPr txBox="1"/>
          <p:nvPr/>
        </p:nvSpPr>
        <p:spPr>
          <a:xfrm>
            <a:off x="5294313" y="12026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1" name="Metin kutusu 16"/>
          <p:cNvSpPr txBox="1"/>
          <p:nvPr/>
        </p:nvSpPr>
        <p:spPr>
          <a:xfrm>
            <a:off x="5294313" y="12217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2" name="Metin kutusu 17"/>
          <p:cNvSpPr txBox="1"/>
          <p:nvPr/>
        </p:nvSpPr>
        <p:spPr>
          <a:xfrm>
            <a:off x="5294313" y="12407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4" name="Metin kutusu 19"/>
          <p:cNvSpPr txBox="1"/>
          <p:nvPr/>
        </p:nvSpPr>
        <p:spPr>
          <a:xfrm>
            <a:off x="9113838" y="2320925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5" name="Metin kutusu 20"/>
          <p:cNvSpPr txBox="1"/>
          <p:nvPr/>
        </p:nvSpPr>
        <p:spPr>
          <a:xfrm>
            <a:off x="9856788" y="2301875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6" name="Metin kutusu 1"/>
          <p:cNvSpPr txBox="1"/>
          <p:nvPr/>
        </p:nvSpPr>
        <p:spPr>
          <a:xfrm>
            <a:off x="9113838" y="2320925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7" name="Metin kutusu 2"/>
          <p:cNvSpPr txBox="1"/>
          <p:nvPr/>
        </p:nvSpPr>
        <p:spPr>
          <a:xfrm>
            <a:off x="9856788" y="2301875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8" name="Metin kutusu 3"/>
          <p:cNvSpPr txBox="1"/>
          <p:nvPr/>
        </p:nvSpPr>
        <p:spPr>
          <a:xfrm>
            <a:off x="5294313" y="9931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9" name="Metin kutusu 4"/>
          <p:cNvSpPr txBox="1"/>
          <p:nvPr/>
        </p:nvSpPr>
        <p:spPr>
          <a:xfrm>
            <a:off x="5294313" y="10121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0" name="Metin kutusu 5"/>
          <p:cNvSpPr txBox="1"/>
          <p:nvPr/>
        </p:nvSpPr>
        <p:spPr>
          <a:xfrm>
            <a:off x="5294313" y="10312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1" name="Metin kutusu 6"/>
          <p:cNvSpPr txBox="1"/>
          <p:nvPr/>
        </p:nvSpPr>
        <p:spPr>
          <a:xfrm>
            <a:off x="5294313" y="10502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2" name="Metin kutusu 7"/>
          <p:cNvSpPr txBox="1"/>
          <p:nvPr/>
        </p:nvSpPr>
        <p:spPr>
          <a:xfrm>
            <a:off x="5294313" y="10693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3" name="Metin kutusu 8"/>
          <p:cNvSpPr txBox="1"/>
          <p:nvPr/>
        </p:nvSpPr>
        <p:spPr>
          <a:xfrm>
            <a:off x="5294313" y="10883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4" name="Metin kutusu 9"/>
          <p:cNvSpPr txBox="1"/>
          <p:nvPr/>
        </p:nvSpPr>
        <p:spPr>
          <a:xfrm>
            <a:off x="5294313" y="11455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5" name="Metin kutusu 10"/>
          <p:cNvSpPr txBox="1"/>
          <p:nvPr/>
        </p:nvSpPr>
        <p:spPr>
          <a:xfrm>
            <a:off x="5294313" y="11074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6" name="Metin kutusu 11"/>
          <p:cNvSpPr txBox="1"/>
          <p:nvPr/>
        </p:nvSpPr>
        <p:spPr>
          <a:xfrm>
            <a:off x="5294313" y="11264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7" name="Metin kutusu 12"/>
          <p:cNvSpPr txBox="1"/>
          <p:nvPr/>
        </p:nvSpPr>
        <p:spPr>
          <a:xfrm>
            <a:off x="5294313" y="11455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8" name="Metin kutusu 13"/>
          <p:cNvSpPr txBox="1"/>
          <p:nvPr/>
        </p:nvSpPr>
        <p:spPr>
          <a:xfrm>
            <a:off x="5294313" y="11645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9" name="Metin kutusu 14"/>
          <p:cNvSpPr txBox="1"/>
          <p:nvPr/>
        </p:nvSpPr>
        <p:spPr>
          <a:xfrm>
            <a:off x="5294313" y="11836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0" name="Metin kutusu 15"/>
          <p:cNvSpPr txBox="1"/>
          <p:nvPr/>
        </p:nvSpPr>
        <p:spPr>
          <a:xfrm>
            <a:off x="5294313" y="12026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1" name="Metin kutusu 16"/>
          <p:cNvSpPr txBox="1"/>
          <p:nvPr/>
        </p:nvSpPr>
        <p:spPr>
          <a:xfrm>
            <a:off x="5294313" y="12217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2" name="Metin kutusu 17"/>
          <p:cNvSpPr txBox="1"/>
          <p:nvPr/>
        </p:nvSpPr>
        <p:spPr>
          <a:xfrm>
            <a:off x="5294313" y="12407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4" name="Metin kutusu 19"/>
          <p:cNvSpPr txBox="1"/>
          <p:nvPr/>
        </p:nvSpPr>
        <p:spPr>
          <a:xfrm>
            <a:off x="9113838" y="2320925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5" name="Metin kutusu 20"/>
          <p:cNvSpPr txBox="1"/>
          <p:nvPr/>
        </p:nvSpPr>
        <p:spPr>
          <a:xfrm>
            <a:off x="9856788" y="2301875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696048"/>
              </p:ext>
            </p:extLst>
          </p:nvPr>
        </p:nvGraphicFramePr>
        <p:xfrm>
          <a:off x="2484440" y="834527"/>
          <a:ext cx="3887759" cy="5886947"/>
        </p:xfrm>
        <a:graphic>
          <a:graphicData uri="http://schemas.openxmlformats.org/drawingml/2006/table">
            <a:tbl>
              <a:tblPr/>
              <a:tblGrid>
                <a:gridCol w="446913">
                  <a:extLst>
                    <a:ext uri="{9D8B030D-6E8A-4147-A177-3AD203B41FA5}">
                      <a16:colId xmlns:a16="http://schemas.microsoft.com/office/drawing/2014/main" val="2616002984"/>
                    </a:ext>
                  </a:extLst>
                </a:gridCol>
                <a:gridCol w="393888">
                  <a:extLst>
                    <a:ext uri="{9D8B030D-6E8A-4147-A177-3AD203B41FA5}">
                      <a16:colId xmlns:a16="http://schemas.microsoft.com/office/drawing/2014/main" val="1009928344"/>
                    </a:ext>
                  </a:extLst>
                </a:gridCol>
                <a:gridCol w="471530">
                  <a:extLst>
                    <a:ext uri="{9D8B030D-6E8A-4147-A177-3AD203B41FA5}">
                      <a16:colId xmlns:a16="http://schemas.microsoft.com/office/drawing/2014/main" val="3218363679"/>
                    </a:ext>
                  </a:extLst>
                </a:gridCol>
                <a:gridCol w="409038">
                  <a:extLst>
                    <a:ext uri="{9D8B030D-6E8A-4147-A177-3AD203B41FA5}">
                      <a16:colId xmlns:a16="http://schemas.microsoft.com/office/drawing/2014/main" val="545170840"/>
                    </a:ext>
                  </a:extLst>
                </a:gridCol>
                <a:gridCol w="333291">
                  <a:extLst>
                    <a:ext uri="{9D8B030D-6E8A-4147-A177-3AD203B41FA5}">
                      <a16:colId xmlns:a16="http://schemas.microsoft.com/office/drawing/2014/main" val="1000330433"/>
                    </a:ext>
                  </a:extLst>
                </a:gridCol>
                <a:gridCol w="416614">
                  <a:extLst>
                    <a:ext uri="{9D8B030D-6E8A-4147-A177-3AD203B41FA5}">
                      <a16:colId xmlns:a16="http://schemas.microsoft.com/office/drawing/2014/main" val="2525789003"/>
                    </a:ext>
                  </a:extLst>
                </a:gridCol>
                <a:gridCol w="333291">
                  <a:extLst>
                    <a:ext uri="{9D8B030D-6E8A-4147-A177-3AD203B41FA5}">
                      <a16:colId xmlns:a16="http://schemas.microsoft.com/office/drawing/2014/main" val="1237951216"/>
                    </a:ext>
                  </a:extLst>
                </a:gridCol>
                <a:gridCol w="310566">
                  <a:extLst>
                    <a:ext uri="{9D8B030D-6E8A-4147-A177-3AD203B41FA5}">
                      <a16:colId xmlns:a16="http://schemas.microsoft.com/office/drawing/2014/main" val="2131510546"/>
                    </a:ext>
                  </a:extLst>
                </a:gridCol>
                <a:gridCol w="151495">
                  <a:extLst>
                    <a:ext uri="{9D8B030D-6E8A-4147-A177-3AD203B41FA5}">
                      <a16:colId xmlns:a16="http://schemas.microsoft.com/office/drawing/2014/main" val="1937681004"/>
                    </a:ext>
                  </a:extLst>
                </a:gridCol>
                <a:gridCol w="333291">
                  <a:extLst>
                    <a:ext uri="{9D8B030D-6E8A-4147-A177-3AD203B41FA5}">
                      <a16:colId xmlns:a16="http://schemas.microsoft.com/office/drawing/2014/main" val="3290410440"/>
                    </a:ext>
                  </a:extLst>
                </a:gridCol>
                <a:gridCol w="287842">
                  <a:extLst>
                    <a:ext uri="{9D8B030D-6E8A-4147-A177-3AD203B41FA5}">
                      <a16:colId xmlns:a16="http://schemas.microsoft.com/office/drawing/2014/main" val="1490915413"/>
                    </a:ext>
                  </a:extLst>
                </a:gridCol>
              </a:tblGrid>
              <a:tr h="103165"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848597"/>
                  </a:ext>
                </a:extLst>
              </a:tr>
              <a:tr h="220321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İÇ DENETİM RAPORU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111975"/>
                  </a:ext>
                </a:extLst>
              </a:tr>
              <a:tr h="10519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TARİH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DENETİMDE KARŞILAŞILAN KİŞİLER VE GÖREVLERİ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190617"/>
                  </a:ext>
                </a:extLst>
              </a:tr>
              <a:tr h="39310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10.10.2018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Fen Bilimleri Enstitü Müdürü Prof. Dr. Deniz C. Serkan TAPKIN, Fen Bilimleri  Müdür Yardımcısı Dr. </a:t>
                      </a:r>
                      <a:r>
                        <a:rPr lang="tr-TR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</a:t>
                      </a:r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Üyesi Hakan Şimşek, Fen Bilimleri Enstitü Sekreteri Müge Ardahanlı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356003"/>
                  </a:ext>
                </a:extLst>
              </a:tr>
              <a:tr h="147276"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621264"/>
                  </a:ext>
                </a:extLst>
              </a:tr>
              <a:tr h="110734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TESPİT EDİLEN UYGUNSUZLUKLAR LLLL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141014"/>
                  </a:ext>
                </a:extLst>
              </a:tr>
              <a:tr h="2491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MAJOR BULGU SAYISI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No'ları: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98994"/>
                  </a:ext>
                </a:extLst>
              </a:tr>
              <a:tr h="3724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MİNÖR  BULGU SAYISI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No'ları: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4.1., 5.1., 6.1.1., 6.2.1 , 6.2.2. , 7.1.3., 7.1.5.2, 7.5.3.1. 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054788"/>
                  </a:ext>
                </a:extLst>
              </a:tr>
              <a:tr h="200794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tr-TR" sz="500" b="1" i="1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Uygunsuzluklar DF Formlarında tanımlanmaktadır.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025835"/>
                  </a:ext>
                </a:extLst>
              </a:tr>
              <a:tr h="111842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İYİLEŞTİRİLMESİ GEREKEN YÖNLER-GÖZLEMLER KKKK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47556"/>
                  </a:ext>
                </a:extLst>
              </a:tr>
              <a:tr h="16056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4.2.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Paydaş beklentileri ölçümlenmiş ve sonuçlar raporlanmış ancak anketlerin kime yapıldığı belirtilmemiş. 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305235"/>
                  </a:ext>
                </a:extLst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4.4-6.1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Girdiler ile çıktılarda uyumsuzluk saptanmıştır. 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729689"/>
                  </a:ext>
                </a:extLst>
              </a:tr>
              <a:tr h="23254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5.3.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Organizasyon şemasına Yönetim kurulunun eklenmesi ve Enstitü sekreterrinin görevlerinin kısaltılması önerisinde bulunulmuştur. 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357875"/>
                  </a:ext>
                </a:extLst>
              </a:tr>
              <a:tr h="1745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6.2.1-6.2.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hedeflerinde öğrenci sayısı 0 olarak verilmiş, düzeltilmesi önerilmiştir.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150118"/>
                  </a:ext>
                </a:extLst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273179"/>
                  </a:ext>
                </a:extLst>
              </a:tr>
              <a:tr h="1716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851006"/>
                  </a:ext>
                </a:extLst>
              </a:tr>
              <a:tr h="19932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015672"/>
                  </a:ext>
                </a:extLst>
              </a:tr>
              <a:tr h="21334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340576"/>
                  </a:ext>
                </a:extLst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25027"/>
                  </a:ext>
                </a:extLst>
              </a:tr>
              <a:tr h="116271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KUVVETLİ YÖNLER JJJJ</a:t>
                      </a:r>
                    </a:p>
                  </a:txBody>
                  <a:tcPr marL="4321" marR="4321" marT="4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164602"/>
                  </a:ext>
                </a:extLst>
              </a:tr>
              <a:tr h="10519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Gözlem Tanımı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606948"/>
                  </a:ext>
                </a:extLst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241739"/>
                  </a:ext>
                </a:extLst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600823"/>
                  </a:ext>
                </a:extLst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891912"/>
                  </a:ext>
                </a:extLst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650425"/>
                  </a:ext>
                </a:extLst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32760"/>
                  </a:ext>
                </a:extLst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465885"/>
                  </a:ext>
                </a:extLst>
              </a:tr>
              <a:tr h="1483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213175"/>
                  </a:ext>
                </a:extLst>
              </a:tr>
              <a:tr h="103165"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221114"/>
                  </a:ext>
                </a:extLst>
              </a:tr>
              <a:tr h="11184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ONAY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İSİM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TARİH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İMZA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932088"/>
                  </a:ext>
                </a:extLst>
              </a:tr>
              <a:tr h="18566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DENETÇİ 1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ORKUN BAYRAM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10.10.2018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105041"/>
                  </a:ext>
                </a:extLst>
              </a:tr>
              <a:tr h="18566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DENETÇİ 2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ZEYNEP AYDIN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10.10.2018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846102"/>
                  </a:ext>
                </a:extLst>
              </a:tr>
              <a:tr h="24361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DENETLENEN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Prof.Dr</a:t>
                      </a:r>
                      <a:r>
                        <a:rPr lang="tr-T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  <a:r>
                        <a:rPr lang="tr-TR" sz="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tr-T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SERKAN TAPKIN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10.10.2018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321" marR="4321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653302"/>
                  </a:ext>
                </a:extLst>
              </a:tr>
              <a:tr h="185664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tr-TR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Form No:KY-FR-0030 Yayın Tarihi:03.05.2018 </a:t>
                      </a:r>
                      <a:r>
                        <a:rPr lang="tr-TR" sz="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Değ.Tarihi</a:t>
                      </a:r>
                      <a:r>
                        <a:rPr lang="tr-TR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:-Değ.No:0</a:t>
                      </a: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21" marR="4321" marT="43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535423"/>
                  </a:ext>
                </a:extLst>
              </a:tr>
            </a:tbl>
          </a:graphicData>
        </a:graphic>
      </p:graphicFrame>
      <p:sp>
        <p:nvSpPr>
          <p:cNvPr id="103" name="Metin kutusu 102"/>
          <p:cNvSpPr txBox="1"/>
          <p:nvPr/>
        </p:nvSpPr>
        <p:spPr>
          <a:xfrm>
            <a:off x="6876256" y="314096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KYS İç Denetim Başarı Puanı 89%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71967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27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66" name="Metin kutusu 1"/>
          <p:cNvSpPr txBox="1"/>
          <p:nvPr/>
        </p:nvSpPr>
        <p:spPr>
          <a:xfrm>
            <a:off x="9113838" y="2320925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7" name="Metin kutusu 2"/>
          <p:cNvSpPr txBox="1"/>
          <p:nvPr/>
        </p:nvSpPr>
        <p:spPr>
          <a:xfrm>
            <a:off x="9856788" y="2301875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8" name="Metin kutusu 3"/>
          <p:cNvSpPr txBox="1"/>
          <p:nvPr/>
        </p:nvSpPr>
        <p:spPr>
          <a:xfrm>
            <a:off x="5294313" y="9931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9" name="Metin kutusu 4"/>
          <p:cNvSpPr txBox="1"/>
          <p:nvPr/>
        </p:nvSpPr>
        <p:spPr>
          <a:xfrm>
            <a:off x="5294313" y="10121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0" name="Metin kutusu 5"/>
          <p:cNvSpPr txBox="1"/>
          <p:nvPr/>
        </p:nvSpPr>
        <p:spPr>
          <a:xfrm>
            <a:off x="5294313" y="10312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1" name="Metin kutusu 6"/>
          <p:cNvSpPr txBox="1"/>
          <p:nvPr/>
        </p:nvSpPr>
        <p:spPr>
          <a:xfrm>
            <a:off x="5294313" y="10502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2" name="Metin kutusu 7"/>
          <p:cNvSpPr txBox="1"/>
          <p:nvPr/>
        </p:nvSpPr>
        <p:spPr>
          <a:xfrm>
            <a:off x="5294313" y="10693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3" name="Metin kutusu 8"/>
          <p:cNvSpPr txBox="1"/>
          <p:nvPr/>
        </p:nvSpPr>
        <p:spPr>
          <a:xfrm>
            <a:off x="5294313" y="10883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4" name="Metin kutusu 9"/>
          <p:cNvSpPr txBox="1"/>
          <p:nvPr/>
        </p:nvSpPr>
        <p:spPr>
          <a:xfrm>
            <a:off x="5294313" y="11455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5" name="Metin kutusu 10"/>
          <p:cNvSpPr txBox="1"/>
          <p:nvPr/>
        </p:nvSpPr>
        <p:spPr>
          <a:xfrm>
            <a:off x="5294313" y="11074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6" name="Metin kutusu 11"/>
          <p:cNvSpPr txBox="1"/>
          <p:nvPr/>
        </p:nvSpPr>
        <p:spPr>
          <a:xfrm>
            <a:off x="5294313" y="11264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7" name="Metin kutusu 12"/>
          <p:cNvSpPr txBox="1"/>
          <p:nvPr/>
        </p:nvSpPr>
        <p:spPr>
          <a:xfrm>
            <a:off x="5294313" y="11455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8" name="Metin kutusu 13"/>
          <p:cNvSpPr txBox="1"/>
          <p:nvPr/>
        </p:nvSpPr>
        <p:spPr>
          <a:xfrm>
            <a:off x="5294313" y="11645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9" name="Metin kutusu 14"/>
          <p:cNvSpPr txBox="1"/>
          <p:nvPr/>
        </p:nvSpPr>
        <p:spPr>
          <a:xfrm>
            <a:off x="5294313" y="11836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0" name="Metin kutusu 15"/>
          <p:cNvSpPr txBox="1"/>
          <p:nvPr/>
        </p:nvSpPr>
        <p:spPr>
          <a:xfrm>
            <a:off x="5294313" y="12026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1" name="Metin kutusu 16"/>
          <p:cNvSpPr txBox="1"/>
          <p:nvPr/>
        </p:nvSpPr>
        <p:spPr>
          <a:xfrm>
            <a:off x="5294313" y="12217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2" name="Metin kutusu 17"/>
          <p:cNvSpPr txBox="1"/>
          <p:nvPr/>
        </p:nvSpPr>
        <p:spPr>
          <a:xfrm>
            <a:off x="5294313" y="12407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4" name="Metin kutusu 19"/>
          <p:cNvSpPr txBox="1"/>
          <p:nvPr/>
        </p:nvSpPr>
        <p:spPr>
          <a:xfrm>
            <a:off x="9113838" y="2320925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5" name="Metin kutusu 20"/>
          <p:cNvSpPr txBox="1"/>
          <p:nvPr/>
        </p:nvSpPr>
        <p:spPr>
          <a:xfrm>
            <a:off x="9856788" y="2301875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6" name="Metin kutusu 1"/>
          <p:cNvSpPr txBox="1"/>
          <p:nvPr/>
        </p:nvSpPr>
        <p:spPr>
          <a:xfrm>
            <a:off x="9113838" y="2320925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7" name="Metin kutusu 2"/>
          <p:cNvSpPr txBox="1"/>
          <p:nvPr/>
        </p:nvSpPr>
        <p:spPr>
          <a:xfrm>
            <a:off x="9856788" y="2301875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8" name="Metin kutusu 3"/>
          <p:cNvSpPr txBox="1"/>
          <p:nvPr/>
        </p:nvSpPr>
        <p:spPr>
          <a:xfrm>
            <a:off x="5294313" y="9931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9" name="Metin kutusu 4"/>
          <p:cNvSpPr txBox="1"/>
          <p:nvPr/>
        </p:nvSpPr>
        <p:spPr>
          <a:xfrm>
            <a:off x="5294313" y="10121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0" name="Metin kutusu 5"/>
          <p:cNvSpPr txBox="1"/>
          <p:nvPr/>
        </p:nvSpPr>
        <p:spPr>
          <a:xfrm>
            <a:off x="5294313" y="10312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1" name="Metin kutusu 6"/>
          <p:cNvSpPr txBox="1"/>
          <p:nvPr/>
        </p:nvSpPr>
        <p:spPr>
          <a:xfrm>
            <a:off x="5294313" y="10502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2" name="Metin kutusu 7"/>
          <p:cNvSpPr txBox="1"/>
          <p:nvPr/>
        </p:nvSpPr>
        <p:spPr>
          <a:xfrm>
            <a:off x="5294313" y="10693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3" name="Metin kutusu 8"/>
          <p:cNvSpPr txBox="1"/>
          <p:nvPr/>
        </p:nvSpPr>
        <p:spPr>
          <a:xfrm>
            <a:off x="5294313" y="10883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4" name="Metin kutusu 9"/>
          <p:cNvSpPr txBox="1"/>
          <p:nvPr/>
        </p:nvSpPr>
        <p:spPr>
          <a:xfrm>
            <a:off x="5294313" y="11455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5" name="Metin kutusu 10"/>
          <p:cNvSpPr txBox="1"/>
          <p:nvPr/>
        </p:nvSpPr>
        <p:spPr>
          <a:xfrm>
            <a:off x="5294313" y="11074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6" name="Metin kutusu 11"/>
          <p:cNvSpPr txBox="1"/>
          <p:nvPr/>
        </p:nvSpPr>
        <p:spPr>
          <a:xfrm>
            <a:off x="5294313" y="11264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7" name="Metin kutusu 12"/>
          <p:cNvSpPr txBox="1"/>
          <p:nvPr/>
        </p:nvSpPr>
        <p:spPr>
          <a:xfrm>
            <a:off x="5294313" y="11455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8" name="Metin kutusu 13"/>
          <p:cNvSpPr txBox="1"/>
          <p:nvPr/>
        </p:nvSpPr>
        <p:spPr>
          <a:xfrm>
            <a:off x="5294313" y="11645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9" name="Metin kutusu 14"/>
          <p:cNvSpPr txBox="1"/>
          <p:nvPr/>
        </p:nvSpPr>
        <p:spPr>
          <a:xfrm>
            <a:off x="5294313" y="11836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0" name="Metin kutusu 15"/>
          <p:cNvSpPr txBox="1"/>
          <p:nvPr/>
        </p:nvSpPr>
        <p:spPr>
          <a:xfrm>
            <a:off x="5294313" y="12026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1" name="Metin kutusu 16"/>
          <p:cNvSpPr txBox="1"/>
          <p:nvPr/>
        </p:nvSpPr>
        <p:spPr>
          <a:xfrm>
            <a:off x="5294313" y="12217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2" name="Metin kutusu 17"/>
          <p:cNvSpPr txBox="1"/>
          <p:nvPr/>
        </p:nvSpPr>
        <p:spPr>
          <a:xfrm>
            <a:off x="5294313" y="12407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4" name="Metin kutusu 19"/>
          <p:cNvSpPr txBox="1"/>
          <p:nvPr/>
        </p:nvSpPr>
        <p:spPr>
          <a:xfrm>
            <a:off x="9113838" y="2320925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5" name="Metin kutusu 20"/>
          <p:cNvSpPr txBox="1"/>
          <p:nvPr/>
        </p:nvSpPr>
        <p:spPr>
          <a:xfrm>
            <a:off x="9856788" y="2301875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2" name="Dikdörtgen 1"/>
          <p:cNvSpPr/>
          <p:nvPr/>
        </p:nvSpPr>
        <p:spPr>
          <a:xfrm>
            <a:off x="566132" y="3244334"/>
            <a:ext cx="80117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dirty="0" smtClean="0"/>
              <a:t>Fen Bilimleri Enstitüsüne</a:t>
            </a:r>
            <a:r>
              <a:rPr lang="en-US" sz="2800" dirty="0" smtClean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şikayet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almamaktadır</a:t>
            </a:r>
            <a:r>
              <a:rPr lang="en-US" dirty="0"/>
              <a:t>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611560" y="1174279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ŞİKAYETLER VE SONUÇLARI</a:t>
            </a:r>
          </a:p>
        </p:txBody>
      </p:sp>
    </p:spTree>
    <p:extLst>
      <p:ext uri="{BB962C8B-B14F-4D97-AF65-F5344CB8AC3E}">
        <p14:creationId xmlns:p14="http://schemas.microsoft.com/office/powerpoint/2010/main" val="413827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28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66" name="Metin kutusu 1"/>
          <p:cNvSpPr txBox="1"/>
          <p:nvPr/>
        </p:nvSpPr>
        <p:spPr>
          <a:xfrm>
            <a:off x="9113838" y="2320925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7" name="Metin kutusu 2"/>
          <p:cNvSpPr txBox="1"/>
          <p:nvPr/>
        </p:nvSpPr>
        <p:spPr>
          <a:xfrm>
            <a:off x="9856788" y="2301875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8" name="Metin kutusu 3"/>
          <p:cNvSpPr txBox="1"/>
          <p:nvPr/>
        </p:nvSpPr>
        <p:spPr>
          <a:xfrm>
            <a:off x="5294313" y="9931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9" name="Metin kutusu 4"/>
          <p:cNvSpPr txBox="1"/>
          <p:nvPr/>
        </p:nvSpPr>
        <p:spPr>
          <a:xfrm>
            <a:off x="5294313" y="10121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0" name="Metin kutusu 5"/>
          <p:cNvSpPr txBox="1"/>
          <p:nvPr/>
        </p:nvSpPr>
        <p:spPr>
          <a:xfrm>
            <a:off x="5294313" y="10312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1" name="Metin kutusu 6"/>
          <p:cNvSpPr txBox="1"/>
          <p:nvPr/>
        </p:nvSpPr>
        <p:spPr>
          <a:xfrm>
            <a:off x="5294313" y="10502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2" name="Metin kutusu 7"/>
          <p:cNvSpPr txBox="1"/>
          <p:nvPr/>
        </p:nvSpPr>
        <p:spPr>
          <a:xfrm>
            <a:off x="5294313" y="10693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3" name="Metin kutusu 8"/>
          <p:cNvSpPr txBox="1"/>
          <p:nvPr/>
        </p:nvSpPr>
        <p:spPr>
          <a:xfrm>
            <a:off x="5294313" y="10883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4" name="Metin kutusu 9"/>
          <p:cNvSpPr txBox="1"/>
          <p:nvPr/>
        </p:nvSpPr>
        <p:spPr>
          <a:xfrm>
            <a:off x="5294313" y="11455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5" name="Metin kutusu 10"/>
          <p:cNvSpPr txBox="1"/>
          <p:nvPr/>
        </p:nvSpPr>
        <p:spPr>
          <a:xfrm>
            <a:off x="5294313" y="11074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6" name="Metin kutusu 11"/>
          <p:cNvSpPr txBox="1"/>
          <p:nvPr/>
        </p:nvSpPr>
        <p:spPr>
          <a:xfrm>
            <a:off x="5294313" y="11264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7" name="Metin kutusu 12"/>
          <p:cNvSpPr txBox="1"/>
          <p:nvPr/>
        </p:nvSpPr>
        <p:spPr>
          <a:xfrm>
            <a:off x="5294313" y="11455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8" name="Metin kutusu 13"/>
          <p:cNvSpPr txBox="1"/>
          <p:nvPr/>
        </p:nvSpPr>
        <p:spPr>
          <a:xfrm>
            <a:off x="5294313" y="11645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9" name="Metin kutusu 14"/>
          <p:cNvSpPr txBox="1"/>
          <p:nvPr/>
        </p:nvSpPr>
        <p:spPr>
          <a:xfrm>
            <a:off x="5294313" y="11836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0" name="Metin kutusu 15"/>
          <p:cNvSpPr txBox="1"/>
          <p:nvPr/>
        </p:nvSpPr>
        <p:spPr>
          <a:xfrm>
            <a:off x="5294313" y="12026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1" name="Metin kutusu 16"/>
          <p:cNvSpPr txBox="1"/>
          <p:nvPr/>
        </p:nvSpPr>
        <p:spPr>
          <a:xfrm>
            <a:off x="5294313" y="12217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2" name="Metin kutusu 17"/>
          <p:cNvSpPr txBox="1"/>
          <p:nvPr/>
        </p:nvSpPr>
        <p:spPr>
          <a:xfrm>
            <a:off x="5294313" y="12407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4" name="Metin kutusu 19"/>
          <p:cNvSpPr txBox="1"/>
          <p:nvPr/>
        </p:nvSpPr>
        <p:spPr>
          <a:xfrm>
            <a:off x="9113838" y="2320925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5" name="Metin kutusu 20"/>
          <p:cNvSpPr txBox="1"/>
          <p:nvPr/>
        </p:nvSpPr>
        <p:spPr>
          <a:xfrm>
            <a:off x="9856788" y="2301875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6" name="Metin kutusu 1"/>
          <p:cNvSpPr txBox="1"/>
          <p:nvPr/>
        </p:nvSpPr>
        <p:spPr>
          <a:xfrm>
            <a:off x="9113838" y="2320925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7" name="Metin kutusu 2"/>
          <p:cNvSpPr txBox="1"/>
          <p:nvPr/>
        </p:nvSpPr>
        <p:spPr>
          <a:xfrm>
            <a:off x="9856788" y="2301875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8" name="Metin kutusu 3"/>
          <p:cNvSpPr txBox="1"/>
          <p:nvPr/>
        </p:nvSpPr>
        <p:spPr>
          <a:xfrm>
            <a:off x="5294313" y="9931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9" name="Metin kutusu 4"/>
          <p:cNvSpPr txBox="1"/>
          <p:nvPr/>
        </p:nvSpPr>
        <p:spPr>
          <a:xfrm>
            <a:off x="5294313" y="10121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0" name="Metin kutusu 5"/>
          <p:cNvSpPr txBox="1"/>
          <p:nvPr/>
        </p:nvSpPr>
        <p:spPr>
          <a:xfrm>
            <a:off x="5294313" y="10312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1" name="Metin kutusu 6"/>
          <p:cNvSpPr txBox="1"/>
          <p:nvPr/>
        </p:nvSpPr>
        <p:spPr>
          <a:xfrm>
            <a:off x="5294313" y="10502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2" name="Metin kutusu 7"/>
          <p:cNvSpPr txBox="1"/>
          <p:nvPr/>
        </p:nvSpPr>
        <p:spPr>
          <a:xfrm>
            <a:off x="5294313" y="10693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3" name="Metin kutusu 8"/>
          <p:cNvSpPr txBox="1"/>
          <p:nvPr/>
        </p:nvSpPr>
        <p:spPr>
          <a:xfrm>
            <a:off x="5294313" y="10883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4" name="Metin kutusu 9"/>
          <p:cNvSpPr txBox="1"/>
          <p:nvPr/>
        </p:nvSpPr>
        <p:spPr>
          <a:xfrm>
            <a:off x="5294313" y="11455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5" name="Metin kutusu 10"/>
          <p:cNvSpPr txBox="1"/>
          <p:nvPr/>
        </p:nvSpPr>
        <p:spPr>
          <a:xfrm>
            <a:off x="5294313" y="11074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6" name="Metin kutusu 11"/>
          <p:cNvSpPr txBox="1"/>
          <p:nvPr/>
        </p:nvSpPr>
        <p:spPr>
          <a:xfrm>
            <a:off x="5294313" y="11264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7" name="Metin kutusu 12"/>
          <p:cNvSpPr txBox="1"/>
          <p:nvPr/>
        </p:nvSpPr>
        <p:spPr>
          <a:xfrm>
            <a:off x="5294313" y="11455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8" name="Metin kutusu 13"/>
          <p:cNvSpPr txBox="1"/>
          <p:nvPr/>
        </p:nvSpPr>
        <p:spPr>
          <a:xfrm>
            <a:off x="5294313" y="11645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9" name="Metin kutusu 14"/>
          <p:cNvSpPr txBox="1"/>
          <p:nvPr/>
        </p:nvSpPr>
        <p:spPr>
          <a:xfrm>
            <a:off x="5294313" y="11836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0" name="Metin kutusu 15"/>
          <p:cNvSpPr txBox="1"/>
          <p:nvPr/>
        </p:nvSpPr>
        <p:spPr>
          <a:xfrm>
            <a:off x="5294313" y="12026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1" name="Metin kutusu 16"/>
          <p:cNvSpPr txBox="1"/>
          <p:nvPr/>
        </p:nvSpPr>
        <p:spPr>
          <a:xfrm>
            <a:off x="5294313" y="12217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2" name="Metin kutusu 17"/>
          <p:cNvSpPr txBox="1"/>
          <p:nvPr/>
        </p:nvSpPr>
        <p:spPr>
          <a:xfrm>
            <a:off x="5294313" y="12407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4" name="Metin kutusu 19"/>
          <p:cNvSpPr txBox="1"/>
          <p:nvPr/>
        </p:nvSpPr>
        <p:spPr>
          <a:xfrm>
            <a:off x="9113838" y="2320925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5" name="Metin kutusu 20"/>
          <p:cNvSpPr txBox="1"/>
          <p:nvPr/>
        </p:nvSpPr>
        <p:spPr>
          <a:xfrm>
            <a:off x="9856788" y="2301875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2" name="Dikdörtgen 1"/>
          <p:cNvSpPr/>
          <p:nvPr/>
        </p:nvSpPr>
        <p:spPr>
          <a:xfrm>
            <a:off x="1763688" y="1174279"/>
            <a:ext cx="5256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 İHTİYACI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37643" y="1933137"/>
            <a:ext cx="828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/>
              <a:t>Çelik</a:t>
            </a:r>
            <a:r>
              <a:rPr lang="en-US" sz="2800" dirty="0"/>
              <a:t> </a:t>
            </a:r>
            <a:r>
              <a:rPr lang="en-US" sz="2800" dirty="0" err="1"/>
              <a:t>dolap</a:t>
            </a:r>
            <a:r>
              <a:rPr lang="en-US" sz="2800" dirty="0"/>
              <a:t> </a:t>
            </a:r>
            <a:r>
              <a:rPr lang="en-US" sz="2800" dirty="0" err="1"/>
              <a:t>talebinde</a:t>
            </a:r>
            <a:r>
              <a:rPr lang="en-US" sz="2800" dirty="0"/>
              <a:t> </a:t>
            </a:r>
            <a:r>
              <a:rPr lang="en-US" sz="2800" dirty="0" err="1"/>
              <a:t>bulunulmuştur</a:t>
            </a:r>
            <a:r>
              <a:rPr lang="en-US" sz="2800" dirty="0"/>
              <a:t>. </a:t>
            </a:r>
            <a:r>
              <a:rPr lang="en-US" sz="2800" dirty="0" err="1"/>
              <a:t>Şu</a:t>
            </a:r>
            <a:r>
              <a:rPr lang="en-US" sz="2800" dirty="0"/>
              <a:t> an </a:t>
            </a:r>
            <a:r>
              <a:rPr lang="tr-TR" sz="2800" dirty="0" smtClean="0"/>
              <a:t>Fen Bilimleri Enstitüsü arşiv odasında</a:t>
            </a:r>
            <a:r>
              <a:rPr lang="en-US" sz="2800" dirty="0" smtClean="0"/>
              <a:t> </a:t>
            </a:r>
            <a:r>
              <a:rPr lang="en-US" sz="2800" dirty="0" err="1"/>
              <a:t>çelik</a:t>
            </a:r>
            <a:r>
              <a:rPr lang="en-US" sz="2800" dirty="0"/>
              <a:t> </a:t>
            </a:r>
            <a:r>
              <a:rPr lang="en-US" sz="2800" dirty="0" err="1"/>
              <a:t>dolap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 smtClean="0"/>
              <a:t>almaktadır</a:t>
            </a:r>
            <a:r>
              <a:rPr lang="tr-TR" sz="28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/>
              <a:t>O</a:t>
            </a:r>
            <a:r>
              <a:rPr lang="tr-TR" sz="2800" dirty="0" smtClean="0"/>
              <a:t>fis ihtiyacı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/>
              <a:t>Derslik ihtiyacı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/>
              <a:t>Personel ihtiyacı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/>
              <a:t>Kütüphane ihtiyacı</a:t>
            </a:r>
          </a:p>
        </p:txBody>
      </p:sp>
    </p:spTree>
    <p:extLst>
      <p:ext uri="{BB962C8B-B14F-4D97-AF65-F5344CB8AC3E}">
        <p14:creationId xmlns:p14="http://schemas.microsoft.com/office/powerpoint/2010/main" val="321070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29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66" name="Metin kutusu 1"/>
          <p:cNvSpPr txBox="1"/>
          <p:nvPr/>
        </p:nvSpPr>
        <p:spPr>
          <a:xfrm>
            <a:off x="9113838" y="2320925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7" name="Metin kutusu 2"/>
          <p:cNvSpPr txBox="1"/>
          <p:nvPr/>
        </p:nvSpPr>
        <p:spPr>
          <a:xfrm>
            <a:off x="9856788" y="2301875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8" name="Metin kutusu 3"/>
          <p:cNvSpPr txBox="1"/>
          <p:nvPr/>
        </p:nvSpPr>
        <p:spPr>
          <a:xfrm>
            <a:off x="5294313" y="9931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9" name="Metin kutusu 4"/>
          <p:cNvSpPr txBox="1"/>
          <p:nvPr/>
        </p:nvSpPr>
        <p:spPr>
          <a:xfrm>
            <a:off x="5294313" y="10121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0" name="Metin kutusu 5"/>
          <p:cNvSpPr txBox="1"/>
          <p:nvPr/>
        </p:nvSpPr>
        <p:spPr>
          <a:xfrm>
            <a:off x="5294313" y="10312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1" name="Metin kutusu 6"/>
          <p:cNvSpPr txBox="1"/>
          <p:nvPr/>
        </p:nvSpPr>
        <p:spPr>
          <a:xfrm>
            <a:off x="5294313" y="10502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2" name="Metin kutusu 7"/>
          <p:cNvSpPr txBox="1"/>
          <p:nvPr/>
        </p:nvSpPr>
        <p:spPr>
          <a:xfrm>
            <a:off x="5294313" y="10693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3" name="Metin kutusu 8"/>
          <p:cNvSpPr txBox="1"/>
          <p:nvPr/>
        </p:nvSpPr>
        <p:spPr>
          <a:xfrm>
            <a:off x="5294313" y="10883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4" name="Metin kutusu 9"/>
          <p:cNvSpPr txBox="1"/>
          <p:nvPr/>
        </p:nvSpPr>
        <p:spPr>
          <a:xfrm>
            <a:off x="5294313" y="11455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5" name="Metin kutusu 10"/>
          <p:cNvSpPr txBox="1"/>
          <p:nvPr/>
        </p:nvSpPr>
        <p:spPr>
          <a:xfrm>
            <a:off x="5294313" y="11074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6" name="Metin kutusu 11"/>
          <p:cNvSpPr txBox="1"/>
          <p:nvPr/>
        </p:nvSpPr>
        <p:spPr>
          <a:xfrm>
            <a:off x="5294313" y="11264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7" name="Metin kutusu 12"/>
          <p:cNvSpPr txBox="1"/>
          <p:nvPr/>
        </p:nvSpPr>
        <p:spPr>
          <a:xfrm>
            <a:off x="5294313" y="11455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8" name="Metin kutusu 13"/>
          <p:cNvSpPr txBox="1"/>
          <p:nvPr/>
        </p:nvSpPr>
        <p:spPr>
          <a:xfrm>
            <a:off x="5294313" y="11645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9" name="Metin kutusu 14"/>
          <p:cNvSpPr txBox="1"/>
          <p:nvPr/>
        </p:nvSpPr>
        <p:spPr>
          <a:xfrm>
            <a:off x="5294313" y="11836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0" name="Metin kutusu 15"/>
          <p:cNvSpPr txBox="1"/>
          <p:nvPr/>
        </p:nvSpPr>
        <p:spPr>
          <a:xfrm>
            <a:off x="5294313" y="12026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1" name="Metin kutusu 16"/>
          <p:cNvSpPr txBox="1"/>
          <p:nvPr/>
        </p:nvSpPr>
        <p:spPr>
          <a:xfrm>
            <a:off x="5294313" y="12217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2" name="Metin kutusu 17"/>
          <p:cNvSpPr txBox="1"/>
          <p:nvPr/>
        </p:nvSpPr>
        <p:spPr>
          <a:xfrm>
            <a:off x="5294313" y="12407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4" name="Metin kutusu 19"/>
          <p:cNvSpPr txBox="1"/>
          <p:nvPr/>
        </p:nvSpPr>
        <p:spPr>
          <a:xfrm>
            <a:off x="9113838" y="2320925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5" name="Metin kutusu 20"/>
          <p:cNvSpPr txBox="1"/>
          <p:nvPr/>
        </p:nvSpPr>
        <p:spPr>
          <a:xfrm>
            <a:off x="9856788" y="2301875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6" name="Metin kutusu 1"/>
          <p:cNvSpPr txBox="1"/>
          <p:nvPr/>
        </p:nvSpPr>
        <p:spPr>
          <a:xfrm>
            <a:off x="9113838" y="2320925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7" name="Metin kutusu 2"/>
          <p:cNvSpPr txBox="1"/>
          <p:nvPr/>
        </p:nvSpPr>
        <p:spPr>
          <a:xfrm>
            <a:off x="9856788" y="2301875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8" name="Metin kutusu 3"/>
          <p:cNvSpPr txBox="1"/>
          <p:nvPr/>
        </p:nvSpPr>
        <p:spPr>
          <a:xfrm>
            <a:off x="5294313" y="9931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89" name="Metin kutusu 4"/>
          <p:cNvSpPr txBox="1"/>
          <p:nvPr/>
        </p:nvSpPr>
        <p:spPr>
          <a:xfrm>
            <a:off x="5294313" y="10121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0" name="Metin kutusu 5"/>
          <p:cNvSpPr txBox="1"/>
          <p:nvPr/>
        </p:nvSpPr>
        <p:spPr>
          <a:xfrm>
            <a:off x="5294313" y="10312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1" name="Metin kutusu 6"/>
          <p:cNvSpPr txBox="1"/>
          <p:nvPr/>
        </p:nvSpPr>
        <p:spPr>
          <a:xfrm>
            <a:off x="5294313" y="10502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2" name="Metin kutusu 7"/>
          <p:cNvSpPr txBox="1"/>
          <p:nvPr/>
        </p:nvSpPr>
        <p:spPr>
          <a:xfrm>
            <a:off x="5294313" y="10693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3" name="Metin kutusu 8"/>
          <p:cNvSpPr txBox="1"/>
          <p:nvPr/>
        </p:nvSpPr>
        <p:spPr>
          <a:xfrm>
            <a:off x="5294313" y="10883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4" name="Metin kutusu 9"/>
          <p:cNvSpPr txBox="1"/>
          <p:nvPr/>
        </p:nvSpPr>
        <p:spPr>
          <a:xfrm>
            <a:off x="5294313" y="11455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5" name="Metin kutusu 10"/>
          <p:cNvSpPr txBox="1"/>
          <p:nvPr/>
        </p:nvSpPr>
        <p:spPr>
          <a:xfrm>
            <a:off x="5294313" y="11074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6" name="Metin kutusu 11"/>
          <p:cNvSpPr txBox="1"/>
          <p:nvPr/>
        </p:nvSpPr>
        <p:spPr>
          <a:xfrm>
            <a:off x="5294313" y="11264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7" name="Metin kutusu 12"/>
          <p:cNvSpPr txBox="1"/>
          <p:nvPr/>
        </p:nvSpPr>
        <p:spPr>
          <a:xfrm>
            <a:off x="5294313" y="11455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8" name="Metin kutusu 13"/>
          <p:cNvSpPr txBox="1"/>
          <p:nvPr/>
        </p:nvSpPr>
        <p:spPr>
          <a:xfrm>
            <a:off x="5294313" y="11645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99" name="Metin kutusu 14"/>
          <p:cNvSpPr txBox="1"/>
          <p:nvPr/>
        </p:nvSpPr>
        <p:spPr>
          <a:xfrm>
            <a:off x="5294313" y="11836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0" name="Metin kutusu 15"/>
          <p:cNvSpPr txBox="1"/>
          <p:nvPr/>
        </p:nvSpPr>
        <p:spPr>
          <a:xfrm>
            <a:off x="5294313" y="12026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1" name="Metin kutusu 16"/>
          <p:cNvSpPr txBox="1"/>
          <p:nvPr/>
        </p:nvSpPr>
        <p:spPr>
          <a:xfrm>
            <a:off x="5294313" y="122174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2" name="Metin kutusu 17"/>
          <p:cNvSpPr txBox="1"/>
          <p:nvPr/>
        </p:nvSpPr>
        <p:spPr>
          <a:xfrm>
            <a:off x="5294313" y="12407900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4" name="Metin kutusu 19"/>
          <p:cNvSpPr txBox="1"/>
          <p:nvPr/>
        </p:nvSpPr>
        <p:spPr>
          <a:xfrm>
            <a:off x="9113838" y="2320925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05" name="Metin kutusu 20"/>
          <p:cNvSpPr txBox="1"/>
          <p:nvPr/>
        </p:nvSpPr>
        <p:spPr>
          <a:xfrm>
            <a:off x="9856788" y="2301875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2" name="Dikdörtgen 1"/>
          <p:cNvSpPr/>
          <p:nvPr/>
        </p:nvSpPr>
        <p:spPr>
          <a:xfrm>
            <a:off x="1221719" y="817091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37643" y="1515973"/>
            <a:ext cx="828092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2000" dirty="0" smtClean="0"/>
              <a:t>Markantalya Kampüsü’nde laboratuvar bulunmasının araştırma faaliyetlerine katkı sağlayacağı,</a:t>
            </a:r>
          </a:p>
          <a:p>
            <a:pPr algn="just"/>
            <a:endParaRPr lang="tr-TR" sz="2000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2000" dirty="0" smtClean="0"/>
              <a:t>İki kampüs arasında aktivitelerin yapılmasının</a:t>
            </a:r>
            <a:r>
              <a:rPr lang="tr-TR" sz="2000" dirty="0"/>
              <a:t> </a:t>
            </a:r>
            <a:r>
              <a:rPr lang="tr-TR" sz="2000" dirty="0" smtClean="0"/>
              <a:t>organik bağın güçlenmesini sağlayacağı,</a:t>
            </a:r>
          </a:p>
          <a:p>
            <a:pPr algn="just"/>
            <a:endParaRPr lang="tr-TR" sz="20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smtClean="0"/>
              <a:t> Teknik gezi düzenlemelerinin </a:t>
            </a:r>
            <a:r>
              <a:rPr lang="tr-TR" sz="2000"/>
              <a:t>ö</a:t>
            </a:r>
            <a:r>
              <a:rPr lang="tr-TR" sz="2000" smtClean="0"/>
              <a:t>ğrenci motivasyonunu </a:t>
            </a:r>
            <a:r>
              <a:rPr lang="tr-TR" sz="2000" dirty="0" smtClean="0"/>
              <a:t>arttıracağı,</a:t>
            </a:r>
          </a:p>
          <a:p>
            <a:pPr algn="just"/>
            <a:endParaRPr lang="tr-TR" sz="20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000" dirty="0" smtClean="0"/>
              <a:t>Markantalya</a:t>
            </a:r>
            <a:r>
              <a:rPr lang="tr-TR" sz="2000" dirty="0"/>
              <a:t> K</a:t>
            </a:r>
            <a:r>
              <a:rPr lang="tr-TR" sz="2000" dirty="0" smtClean="0"/>
              <a:t>ampüsündeki havalandırma sistemlerinin periyodik olarak çalışmasının personel ve öğrenci motivasyonunu arttıracağı,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tr-TR" sz="2000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2000" dirty="0" smtClean="0"/>
              <a:t>Yüksek lisans öğrencileri için Erasmus projelerinin ön plana çıkarılmasının öğrenci ilgisini arttıracağı öngörülmektedir.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69725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660232" y="6675437"/>
            <a:ext cx="2133600" cy="365125"/>
          </a:xfrm>
        </p:spPr>
        <p:txBody>
          <a:bodyPr/>
          <a:lstStyle/>
          <a:p>
            <a:fld id="{439F893C-C32F-4835-A1E5-850973405C58}" type="slidenum">
              <a:rPr lang="tr-TR" smtClean="0"/>
              <a:t>3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849375"/>
              </p:ext>
            </p:extLst>
          </p:nvPr>
        </p:nvGraphicFramePr>
        <p:xfrm>
          <a:off x="127794" y="1123904"/>
          <a:ext cx="8836693" cy="6004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10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6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392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Güçlü/Zayıf/Fırsat/Tehdit </a:t>
                      </a:r>
                      <a:r>
                        <a:rPr lang="tr-TR" sz="2000" baseline="0" dirty="0" smtClean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160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  <a:r>
                        <a:rPr lang="tr-T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üyelerinin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süreçleriyle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yakından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ilgili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olması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danışmanlıkları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öğrencilere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araştırma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alanlarında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konferans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/panel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etkinliklerine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katılımda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aktif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yardım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sunma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J </a:t>
                      </a:r>
                      <a:r>
                        <a:rPr lang="tr-TR" sz="2000" dirty="0" smtClean="0"/>
                        <a:t>Hala Güçlü </a:t>
                      </a:r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463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Z1-Reklam ve bilinirliğin az olması, şehir merkezinde olmasına rağmen bölgede tam olarak bilinmemesi,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L </a:t>
                      </a:r>
                      <a:r>
                        <a:rPr lang="tr-TR" sz="2000" dirty="0" smtClean="0"/>
                        <a:t>Hala Zayıf </a:t>
                      </a:r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463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Z2-Kurumsallaşma sürecinin tamamlanmamış olması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L </a:t>
                      </a:r>
                      <a:r>
                        <a:rPr lang="tr-TR" sz="2000" dirty="0" smtClean="0"/>
                        <a:t>Hala Zayıf </a:t>
                      </a:r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463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Z3-Program sayısının azlığı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L </a:t>
                      </a:r>
                      <a:r>
                        <a:rPr lang="tr-TR" sz="2000" dirty="0" smtClean="0"/>
                        <a:t>Hala Zayıf </a:t>
                      </a:r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463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Z4-Yeni gelen personel için oryantasyon ve hizmet içi eğitim eksikliği 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L </a:t>
                      </a:r>
                      <a:r>
                        <a:rPr lang="tr-TR" sz="2000" dirty="0" smtClean="0"/>
                        <a:t>Hala Zayıf </a:t>
                      </a:r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392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Z5- Laboratuvar imkanlarının yetersizliği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L </a:t>
                      </a:r>
                      <a:r>
                        <a:rPr lang="tr-TR" sz="2000" dirty="0" smtClean="0"/>
                        <a:t>Hala Zayıf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392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F1-Antalya tanınırlığı ve bilinirliği 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J </a:t>
                      </a:r>
                      <a:r>
                        <a:rPr lang="tr-TR" sz="2000" dirty="0" smtClean="0"/>
                        <a:t>Hala Fırsat 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9463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F2-Antalya ilinde özel üniversite sayısının azlığı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J </a:t>
                      </a:r>
                      <a:r>
                        <a:rPr lang="tr-TR" sz="2000" dirty="0" smtClean="0"/>
                        <a:t>Hala Fırsat </a:t>
                      </a:r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5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128838"/>
              </p:ext>
            </p:extLst>
          </p:nvPr>
        </p:nvGraphicFramePr>
        <p:xfrm>
          <a:off x="693911" y="996926"/>
          <a:ext cx="7992889" cy="5791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28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Güçlü/Zayıf/Fırsat/Tehdit </a:t>
                      </a:r>
                      <a:r>
                        <a:rPr lang="tr-TR" sz="2000" baseline="0" dirty="0" smtClean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F3-Antalya ilinde sanayi ve turizm kuruluşlarının fazlalığı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 </a:t>
                      </a:r>
                      <a:r>
                        <a:rPr kumimoji="0" lang="tr-TR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Hala Fırsat </a:t>
                      </a:r>
                      <a:endParaRPr kumimoji="0" lang="tr-T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F4-Nüfus artışının ve nüfus değişkenliğinin yüksek olduğu bir bölgede konumlanması, 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 </a:t>
                      </a:r>
                      <a:r>
                        <a:rPr kumimoji="0" lang="tr-TR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Hala Fırsat </a:t>
                      </a:r>
                      <a:endParaRPr kumimoji="0" lang="tr-T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F5-Ulusal ve uluslararası organizasyonlar için </a:t>
                      </a:r>
                    </a:p>
                    <a:p>
                      <a:pPr algn="l"/>
                      <a:r>
                        <a:rPr lang="tr-TR" sz="2000" dirty="0" smtClean="0"/>
                        <a:t>cazibe merkezi olması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 </a:t>
                      </a:r>
                      <a:r>
                        <a:rPr kumimoji="0" lang="tr-TR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Hala Fırsat </a:t>
                      </a:r>
                      <a:endParaRPr kumimoji="0" lang="tr-T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F6-Mütevelli heyeti ve yönetimin desteği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 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Hala Fırsat </a:t>
                      </a:r>
                      <a:endParaRPr kumimoji="0" lang="tr-T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T1-Öğretim üyelerinin ve öğrencilerin öncelikli olarak devlet üniversitesini tercih etmesi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 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Hala Tehdit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T2-Antalya ili dışından vakıf üniversitelerinin Antalya'da Kampüs açması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 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Hala Tehdit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T3-Diğer üniversitelerle rekabet (F7)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 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Hala Tehdit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T4-Çeşitli nedenlerden dolayı eğitimi yarıda bırakan öğrenciler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 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Hala Tehdit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39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83639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5</a:t>
            </a:fld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094061"/>
              </p:ext>
            </p:extLst>
          </p:nvPr>
        </p:nvGraphicFramePr>
        <p:xfrm>
          <a:off x="107503" y="1412465"/>
          <a:ext cx="8928993" cy="526505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13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1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4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533">
                <a:tc>
                  <a:txBody>
                    <a:bodyPr/>
                    <a:lstStyle/>
                    <a:p>
                      <a:r>
                        <a:rPr lang="tr-TR" dirty="0" smtClean="0"/>
                        <a:t>Paydaş</a:t>
                      </a:r>
                      <a:r>
                        <a:rPr lang="tr-TR" baseline="0" dirty="0" smtClean="0"/>
                        <a:t>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Paydaş Beklentisi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Karşılanma</a:t>
                      </a:r>
                      <a:r>
                        <a:rPr lang="tr-TR" baseline="0" dirty="0" smtClean="0"/>
                        <a:t> Durumu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Rektörlük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Zamanında ve Doğru İş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Herhangi bir uyarı gelmemiştir.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094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Aday Öğrenci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Bilgi Alma Beklentisi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Telefon, SMS, Sosyal Medya ile</a:t>
                      </a:r>
                      <a:r>
                        <a:rPr lang="tr-TR" sz="1600" baseline="0" dirty="0" smtClean="0"/>
                        <a:t> bilgiler aktarılıyor.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94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Öğrenci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Kaliteli Eğitim Öğretim, Güçlü İletişim, Araştırma Olanakları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Öğrenci memnuniyet anketimizin sonucu %</a:t>
                      </a:r>
                      <a:r>
                        <a:rPr lang="tr-TR" sz="1600" baseline="0" dirty="0" smtClean="0"/>
                        <a:t> 72’ </a:t>
                      </a:r>
                      <a:r>
                        <a:rPr lang="tr-TR" sz="1600" baseline="0" dirty="0" err="1" smtClean="0"/>
                        <a:t>dir</a:t>
                      </a:r>
                      <a:r>
                        <a:rPr lang="tr-TR" sz="1600" baseline="0" dirty="0" smtClean="0"/>
                        <a:t>.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4683">
                <a:tc>
                  <a:txBody>
                    <a:bodyPr/>
                    <a:lstStyle/>
                    <a:p>
                      <a:r>
                        <a:rPr lang="tr-TR" dirty="0" smtClean="0"/>
                        <a:t>İnsan Kaynakları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SGK, Mesai ve Kısmi Zamanlı Öğrenciler İçin Doğru İşlem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Raporlar istenilen zamanda ve doğru olarak gönderiliyor.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4683">
                <a:tc>
                  <a:txBody>
                    <a:bodyPr/>
                    <a:lstStyle/>
                    <a:p>
                      <a:r>
                        <a:rPr lang="tr-TR" dirty="0" smtClean="0"/>
                        <a:t>Akademisyen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 İşlem, Asistanlık, Memnuniyet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Akademisyenlerimizden şikayet gelmemiştir.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3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Milli</a:t>
                      </a: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Savunma</a:t>
                      </a: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Bakanlığı</a:t>
                      </a:r>
                      <a:endParaRPr lang="en-US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Askerlik İşlemleri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Bildirimler zamanında yapılmaktadır.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03798"/>
                  </a:ext>
                </a:extLst>
              </a:tr>
              <a:tr h="12112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YÖK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 Uygunluk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İşlemler Mevzuata uygun yapılmakta</a:t>
                      </a:r>
                      <a:r>
                        <a:rPr lang="tr-TR" baseline="0" dirty="0" smtClean="0"/>
                        <a:t> çalışılmakta, çıkan sorunlar düzeltilmektedir.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686332"/>
                  </a:ext>
                </a:extLst>
              </a:tr>
            </a:tbl>
          </a:graphicData>
        </a:graphic>
      </p:graphicFrame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0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83639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6</a:t>
            </a:fld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933104"/>
              </p:ext>
            </p:extLst>
          </p:nvPr>
        </p:nvGraphicFramePr>
        <p:xfrm>
          <a:off x="108693" y="119190"/>
          <a:ext cx="8855795" cy="6637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03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3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611">
                  <a:extLst>
                    <a:ext uri="{9D8B030D-6E8A-4147-A177-3AD203B41FA5}">
                      <a16:colId xmlns:a16="http://schemas.microsoft.com/office/drawing/2014/main" val="2232533990"/>
                    </a:ext>
                  </a:extLst>
                </a:gridCol>
                <a:gridCol w="2792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1651">
                <a:tc>
                  <a:txBody>
                    <a:bodyPr/>
                    <a:lstStyle/>
                    <a:p>
                      <a:r>
                        <a:rPr lang="tr-TR" dirty="0" smtClean="0"/>
                        <a:t>Paydaş</a:t>
                      </a:r>
                      <a:r>
                        <a:rPr lang="tr-TR" baseline="0" dirty="0" smtClean="0"/>
                        <a:t> Adı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Paydaş Beklentisi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Karşılanma</a:t>
                      </a:r>
                      <a:r>
                        <a:rPr lang="tr-TR" baseline="0" dirty="0" smtClean="0"/>
                        <a:t> Durumu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896">
                <a:tc gridSpan="4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265">
                <a:tc>
                  <a:txBody>
                    <a:bodyPr/>
                    <a:lstStyle/>
                    <a:p>
                      <a:r>
                        <a:rPr lang="tr-TR" dirty="0" smtClean="0"/>
                        <a:t>Akredite Kuruluşları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Standartlara Uygunluk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Kalibrasyon işlemleri yapılmıştır. Sertifikalar beklenmektedir.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960">
                <a:tc>
                  <a:txBody>
                    <a:bodyPr/>
                    <a:lstStyle/>
                    <a:p>
                      <a:r>
                        <a:rPr lang="tr-TR" dirty="0" smtClean="0"/>
                        <a:t>Mezunlar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Bilgi Alma Beklentisi, Aidiyet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Mezunlar yemeği verilmiştir.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127">
                <a:tc>
                  <a:txBody>
                    <a:bodyPr/>
                    <a:lstStyle/>
                    <a:p>
                      <a:r>
                        <a:rPr lang="tr-TR" dirty="0" smtClean="0"/>
                        <a:t>Kamu Kuruluşları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Bilgi Alma Beklentisi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SMS</a:t>
                      </a:r>
                      <a:r>
                        <a:rPr lang="tr-TR" baseline="0" dirty="0" smtClean="0"/>
                        <a:t> ve e-mail yoluyla ve birebir ziyaretlerle bilgi verilmektedir.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6265">
                <a:tc>
                  <a:txBody>
                    <a:bodyPr/>
                    <a:lstStyle/>
                    <a:p>
                      <a:r>
                        <a:rPr lang="tr-TR" dirty="0" smtClean="0"/>
                        <a:t>Sivil Toplum Kuruluşları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Bilgi Alma Beklentisi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SMS</a:t>
                      </a:r>
                      <a:r>
                        <a:rPr lang="tr-TR" baseline="0" dirty="0" smtClean="0"/>
                        <a:t> ve e-mail yoluyla ve birebir ziyaretlerle bilgi verilmektedir.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0145">
                <a:tc>
                  <a:txBody>
                    <a:bodyPr/>
                    <a:lstStyle/>
                    <a:p>
                      <a:r>
                        <a:rPr lang="tr-TR" dirty="0" smtClean="0"/>
                        <a:t>Tüm Sektörler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Bilgi Alma Beklentisi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SMS</a:t>
                      </a:r>
                      <a:r>
                        <a:rPr lang="tr-TR" baseline="0" dirty="0" smtClean="0"/>
                        <a:t> ve e-mail yoluyla ve birebir ziyaretlerle bilgi verilmektedir.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42865">
                <a:tc>
                  <a:txBody>
                    <a:bodyPr/>
                    <a:lstStyle/>
                    <a:p>
                      <a:r>
                        <a:rPr lang="tr-TR" dirty="0" smtClean="0"/>
                        <a:t>İdari personel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İşbirliği içinde çalışılması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Diğer idari personelle uyumlu çalışılıyor.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79127">
                <a:tc>
                  <a:txBody>
                    <a:bodyPr/>
                    <a:lstStyle/>
                    <a:p>
                      <a:r>
                        <a:rPr lang="tr-TR" dirty="0" smtClean="0"/>
                        <a:t>Kısmi Zamanlı Çalışan Öğrenciler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Ücret, Verimli</a:t>
                      </a:r>
                    </a:p>
                    <a:p>
                      <a:r>
                        <a:rPr lang="tr-TR" dirty="0" smtClean="0"/>
                        <a:t>Çalışma Ortamı</a:t>
                      </a:r>
                    </a:p>
                    <a:p>
                      <a:r>
                        <a:rPr lang="tr-TR" dirty="0" smtClean="0"/>
                        <a:t> ve İş Üretme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Kısmi zamanlı öğrencilerin ücretleri zamanında ve doğru</a:t>
                      </a:r>
                      <a:r>
                        <a:rPr lang="tr-TR" baseline="0" dirty="0" smtClean="0"/>
                        <a:t> olarak ödeniyor.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820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01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7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graphicFrame>
        <p:nvGraphicFramePr>
          <p:cNvPr id="3" name="Tablo 2"/>
          <p:cNvGraphicFramePr>
            <a:graphicFrameLocks noGrp="1"/>
          </p:cNvGraphicFramePr>
          <p:nvPr/>
        </p:nvGraphicFramePr>
        <p:xfrm>
          <a:off x="726500" y="1600200"/>
          <a:ext cx="7691000" cy="4525962"/>
        </p:xfrm>
        <a:graphic>
          <a:graphicData uri="http://schemas.openxmlformats.org/drawingml/2006/table">
            <a:tbl>
              <a:tblPr/>
              <a:tblGrid>
                <a:gridCol w="442913">
                  <a:extLst>
                    <a:ext uri="{9D8B030D-6E8A-4147-A177-3AD203B41FA5}">
                      <a16:colId xmlns:a16="http://schemas.microsoft.com/office/drawing/2014/main" val="4170760264"/>
                    </a:ext>
                  </a:extLst>
                </a:gridCol>
                <a:gridCol w="1764731">
                  <a:extLst>
                    <a:ext uri="{9D8B030D-6E8A-4147-A177-3AD203B41FA5}">
                      <a16:colId xmlns:a16="http://schemas.microsoft.com/office/drawing/2014/main" val="1518757706"/>
                    </a:ext>
                  </a:extLst>
                </a:gridCol>
                <a:gridCol w="479822">
                  <a:extLst>
                    <a:ext uri="{9D8B030D-6E8A-4147-A177-3AD203B41FA5}">
                      <a16:colId xmlns:a16="http://schemas.microsoft.com/office/drawing/2014/main" val="2844247619"/>
                    </a:ext>
                  </a:extLst>
                </a:gridCol>
                <a:gridCol w="470595">
                  <a:extLst>
                    <a:ext uri="{9D8B030D-6E8A-4147-A177-3AD203B41FA5}">
                      <a16:colId xmlns:a16="http://schemas.microsoft.com/office/drawing/2014/main" val="3073956158"/>
                    </a:ext>
                  </a:extLst>
                </a:gridCol>
                <a:gridCol w="470595">
                  <a:extLst>
                    <a:ext uri="{9D8B030D-6E8A-4147-A177-3AD203B41FA5}">
                      <a16:colId xmlns:a16="http://schemas.microsoft.com/office/drawing/2014/main" val="2887691001"/>
                    </a:ext>
                  </a:extLst>
                </a:gridCol>
                <a:gridCol w="230684">
                  <a:extLst>
                    <a:ext uri="{9D8B030D-6E8A-4147-A177-3AD203B41FA5}">
                      <a16:colId xmlns:a16="http://schemas.microsoft.com/office/drawing/2014/main" val="2822591362"/>
                    </a:ext>
                  </a:extLst>
                </a:gridCol>
                <a:gridCol w="230684">
                  <a:extLst>
                    <a:ext uri="{9D8B030D-6E8A-4147-A177-3AD203B41FA5}">
                      <a16:colId xmlns:a16="http://schemas.microsoft.com/office/drawing/2014/main" val="2420310903"/>
                    </a:ext>
                  </a:extLst>
                </a:gridCol>
                <a:gridCol w="230684">
                  <a:extLst>
                    <a:ext uri="{9D8B030D-6E8A-4147-A177-3AD203B41FA5}">
                      <a16:colId xmlns:a16="http://schemas.microsoft.com/office/drawing/2014/main" val="2709195339"/>
                    </a:ext>
                  </a:extLst>
                </a:gridCol>
                <a:gridCol w="230684">
                  <a:extLst>
                    <a:ext uri="{9D8B030D-6E8A-4147-A177-3AD203B41FA5}">
                      <a16:colId xmlns:a16="http://schemas.microsoft.com/office/drawing/2014/main" val="2039438552"/>
                    </a:ext>
                  </a:extLst>
                </a:gridCol>
                <a:gridCol w="387549">
                  <a:extLst>
                    <a:ext uri="{9D8B030D-6E8A-4147-A177-3AD203B41FA5}">
                      <a16:colId xmlns:a16="http://schemas.microsoft.com/office/drawing/2014/main" val="3617577194"/>
                    </a:ext>
                  </a:extLst>
                </a:gridCol>
                <a:gridCol w="230684">
                  <a:extLst>
                    <a:ext uri="{9D8B030D-6E8A-4147-A177-3AD203B41FA5}">
                      <a16:colId xmlns:a16="http://schemas.microsoft.com/office/drawing/2014/main" val="1673100861"/>
                    </a:ext>
                  </a:extLst>
                </a:gridCol>
                <a:gridCol w="230684">
                  <a:extLst>
                    <a:ext uri="{9D8B030D-6E8A-4147-A177-3AD203B41FA5}">
                      <a16:colId xmlns:a16="http://schemas.microsoft.com/office/drawing/2014/main" val="3778489555"/>
                    </a:ext>
                  </a:extLst>
                </a:gridCol>
                <a:gridCol w="230684">
                  <a:extLst>
                    <a:ext uri="{9D8B030D-6E8A-4147-A177-3AD203B41FA5}">
                      <a16:colId xmlns:a16="http://schemas.microsoft.com/office/drawing/2014/main" val="2012995544"/>
                    </a:ext>
                  </a:extLst>
                </a:gridCol>
                <a:gridCol w="230684">
                  <a:extLst>
                    <a:ext uri="{9D8B030D-6E8A-4147-A177-3AD203B41FA5}">
                      <a16:colId xmlns:a16="http://schemas.microsoft.com/office/drawing/2014/main" val="3961416873"/>
                    </a:ext>
                  </a:extLst>
                </a:gridCol>
                <a:gridCol w="406004">
                  <a:extLst>
                    <a:ext uri="{9D8B030D-6E8A-4147-A177-3AD203B41FA5}">
                      <a16:colId xmlns:a16="http://schemas.microsoft.com/office/drawing/2014/main" val="527010098"/>
                    </a:ext>
                  </a:extLst>
                </a:gridCol>
                <a:gridCol w="269900">
                  <a:extLst>
                    <a:ext uri="{9D8B030D-6E8A-4147-A177-3AD203B41FA5}">
                      <a16:colId xmlns:a16="http://schemas.microsoft.com/office/drawing/2014/main" val="3122618472"/>
                    </a:ext>
                  </a:extLst>
                </a:gridCol>
                <a:gridCol w="228377">
                  <a:extLst>
                    <a:ext uri="{9D8B030D-6E8A-4147-A177-3AD203B41FA5}">
                      <a16:colId xmlns:a16="http://schemas.microsoft.com/office/drawing/2014/main" val="4208160080"/>
                    </a:ext>
                  </a:extLst>
                </a:gridCol>
                <a:gridCol w="332185">
                  <a:extLst>
                    <a:ext uri="{9D8B030D-6E8A-4147-A177-3AD203B41FA5}">
                      <a16:colId xmlns:a16="http://schemas.microsoft.com/office/drawing/2014/main" val="2995880315"/>
                    </a:ext>
                  </a:extLst>
                </a:gridCol>
                <a:gridCol w="325264">
                  <a:extLst>
                    <a:ext uri="{9D8B030D-6E8A-4147-A177-3AD203B41FA5}">
                      <a16:colId xmlns:a16="http://schemas.microsoft.com/office/drawing/2014/main" val="2319272002"/>
                    </a:ext>
                  </a:extLst>
                </a:gridCol>
                <a:gridCol w="267593">
                  <a:extLst>
                    <a:ext uri="{9D8B030D-6E8A-4147-A177-3AD203B41FA5}">
                      <a16:colId xmlns:a16="http://schemas.microsoft.com/office/drawing/2014/main" val="3721294764"/>
                    </a:ext>
                  </a:extLst>
                </a:gridCol>
              </a:tblGrid>
              <a:tr h="144033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ADI: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No</a:t>
                      </a:r>
                    </a:p>
                  </a:txBody>
                  <a:tcPr marL="6925" marR="6925" marT="6925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 GERÇEKLEŞEN GÖSTERGELERİ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Toplam/           Ortalama</a:t>
                      </a:r>
                    </a:p>
                  </a:txBody>
                  <a:tcPr marL="6925" marR="6925" marT="69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Başarı %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570522"/>
                  </a:ext>
                </a:extLst>
              </a:tr>
              <a:tr h="14403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084727"/>
                  </a:ext>
                </a:extLst>
              </a:tr>
              <a:tr h="3947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Sıra No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Performans Kriteri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İlgili Olduğu Stratejik Faaliyet No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2017 Gerçekleşen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2018 Hedef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Ocak</a:t>
                      </a:r>
                    </a:p>
                  </a:txBody>
                  <a:tcPr marL="6925" marR="6925" marT="6925" marB="0" vert="vert27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Şubat</a:t>
                      </a:r>
                    </a:p>
                  </a:txBody>
                  <a:tcPr marL="6925" marR="6925" marT="69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Mart</a:t>
                      </a:r>
                    </a:p>
                  </a:txBody>
                  <a:tcPr marL="6925" marR="6925" marT="69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Nisan</a:t>
                      </a:r>
                    </a:p>
                  </a:txBody>
                  <a:tcPr marL="6925" marR="6925" marT="69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Mayıs</a:t>
                      </a:r>
                    </a:p>
                  </a:txBody>
                  <a:tcPr marL="6925" marR="6925" marT="69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Haziran</a:t>
                      </a:r>
                    </a:p>
                  </a:txBody>
                  <a:tcPr marL="6925" marR="6925" marT="69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Temmuz</a:t>
                      </a:r>
                    </a:p>
                  </a:txBody>
                  <a:tcPr marL="6925" marR="6925" marT="69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Ağustos</a:t>
                      </a:r>
                    </a:p>
                  </a:txBody>
                  <a:tcPr marL="6925" marR="6925" marT="69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Eylül</a:t>
                      </a:r>
                    </a:p>
                  </a:txBody>
                  <a:tcPr marL="6925" marR="6925" marT="69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Ekim</a:t>
                      </a:r>
                    </a:p>
                  </a:txBody>
                  <a:tcPr marL="6925" marR="6925" marT="69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Kasım</a:t>
                      </a:r>
                    </a:p>
                  </a:txBody>
                  <a:tcPr marL="6925" marR="6925" marT="69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Aralık</a:t>
                      </a:r>
                    </a:p>
                  </a:txBody>
                  <a:tcPr marL="6925" marR="6925" marT="69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93857"/>
                  </a:ext>
                </a:extLst>
              </a:tr>
              <a:tr h="4154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 Denetimi Olumsuz Bulgu Sayısı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1.1.1.-1.4.9.-2.3.7.-2.3.8.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715643"/>
                  </a:ext>
                </a:extLst>
              </a:tr>
              <a:tr h="4154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ABÜ Çıkışlı Öğrencilerin Talep Sayısı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2.3.8.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51195"/>
                  </a:ext>
                </a:extLst>
              </a:tr>
              <a:tr h="4154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ABÜ Dışı Öğrencilerin Talep Sayısı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2.3.8.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9376"/>
                  </a:ext>
                </a:extLst>
              </a:tr>
              <a:tr h="4154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Bilimler Enstitüsüne İngilizce Bilen İdari Personel Alınması (SBE)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1.4.9.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Değerlendirme dışıdır.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174631"/>
                  </a:ext>
                </a:extLst>
              </a:tr>
              <a:tr h="4154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Çalışanlara yönelik tezsiz yüksek lisans programı açılması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1.13.2.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206045"/>
                  </a:ext>
                </a:extLst>
              </a:tr>
              <a:tr h="4154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Kullanıcı Memnuniyet Oranı (Lab. Cihazları) - (Fen Bilimleri Enstitüsü) 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1.7.3.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 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&gt;=70%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88%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290843"/>
                  </a:ext>
                </a:extLst>
              </a:tr>
              <a:tr h="4154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Laboratuvar cihazlarının arttırılması   (Mühendislik Fakültesi-Fen Bilimleri Enstitüsü) 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2.3.8.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 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336687"/>
                  </a:ext>
                </a:extLst>
              </a:tr>
              <a:tr h="4154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Bakım Planına Uyum Oranı - (Mühendislik Fakültesi-Fen Bilimleri Enstitüsü) 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2.3.8.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 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195956"/>
                  </a:ext>
                </a:extLst>
              </a:tr>
              <a:tr h="5193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Kalibrasyon Planına Uyum Oranı (Teknik ve Gıda cihaz kalibrasyonları dahil)  (Mühendislik Fakültesi-Fen Bilimleri Enstitüsü) 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1.7.6.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 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1%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925" marR="6925" marT="6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312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6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SÜREÇ PERFORMANS GÖSTERGELERİ (SPİK )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8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63752"/>
              </p:ext>
            </p:extLst>
          </p:nvPr>
        </p:nvGraphicFramePr>
        <p:xfrm>
          <a:off x="611565" y="1700804"/>
          <a:ext cx="8352922" cy="4655546"/>
        </p:xfrm>
        <a:graphic>
          <a:graphicData uri="http://schemas.openxmlformats.org/drawingml/2006/table">
            <a:tbl>
              <a:tblPr/>
              <a:tblGrid>
                <a:gridCol w="480889">
                  <a:extLst>
                    <a:ext uri="{9D8B030D-6E8A-4147-A177-3AD203B41FA5}">
                      <a16:colId xmlns:a16="http://schemas.microsoft.com/office/drawing/2014/main" val="1573672038"/>
                    </a:ext>
                  </a:extLst>
                </a:gridCol>
                <a:gridCol w="1916035">
                  <a:extLst>
                    <a:ext uri="{9D8B030D-6E8A-4147-A177-3AD203B41FA5}">
                      <a16:colId xmlns:a16="http://schemas.microsoft.com/office/drawing/2014/main" val="3323071716"/>
                    </a:ext>
                  </a:extLst>
                </a:gridCol>
                <a:gridCol w="520961">
                  <a:extLst>
                    <a:ext uri="{9D8B030D-6E8A-4147-A177-3AD203B41FA5}">
                      <a16:colId xmlns:a16="http://schemas.microsoft.com/office/drawing/2014/main" val="3860859950"/>
                    </a:ext>
                  </a:extLst>
                </a:gridCol>
                <a:gridCol w="510943">
                  <a:extLst>
                    <a:ext uri="{9D8B030D-6E8A-4147-A177-3AD203B41FA5}">
                      <a16:colId xmlns:a16="http://schemas.microsoft.com/office/drawing/2014/main" val="3294185743"/>
                    </a:ext>
                  </a:extLst>
                </a:gridCol>
                <a:gridCol w="510943">
                  <a:extLst>
                    <a:ext uri="{9D8B030D-6E8A-4147-A177-3AD203B41FA5}">
                      <a16:colId xmlns:a16="http://schemas.microsoft.com/office/drawing/2014/main" val="1718893530"/>
                    </a:ext>
                  </a:extLst>
                </a:gridCol>
                <a:gridCol w="250463">
                  <a:extLst>
                    <a:ext uri="{9D8B030D-6E8A-4147-A177-3AD203B41FA5}">
                      <a16:colId xmlns:a16="http://schemas.microsoft.com/office/drawing/2014/main" val="1679491186"/>
                    </a:ext>
                  </a:extLst>
                </a:gridCol>
                <a:gridCol w="250463">
                  <a:extLst>
                    <a:ext uri="{9D8B030D-6E8A-4147-A177-3AD203B41FA5}">
                      <a16:colId xmlns:a16="http://schemas.microsoft.com/office/drawing/2014/main" val="1180579391"/>
                    </a:ext>
                  </a:extLst>
                </a:gridCol>
                <a:gridCol w="250463">
                  <a:extLst>
                    <a:ext uri="{9D8B030D-6E8A-4147-A177-3AD203B41FA5}">
                      <a16:colId xmlns:a16="http://schemas.microsoft.com/office/drawing/2014/main" val="3127237002"/>
                    </a:ext>
                  </a:extLst>
                </a:gridCol>
                <a:gridCol w="250463">
                  <a:extLst>
                    <a:ext uri="{9D8B030D-6E8A-4147-A177-3AD203B41FA5}">
                      <a16:colId xmlns:a16="http://schemas.microsoft.com/office/drawing/2014/main" val="726816312"/>
                    </a:ext>
                  </a:extLst>
                </a:gridCol>
                <a:gridCol w="420776">
                  <a:extLst>
                    <a:ext uri="{9D8B030D-6E8A-4147-A177-3AD203B41FA5}">
                      <a16:colId xmlns:a16="http://schemas.microsoft.com/office/drawing/2014/main" val="4052501455"/>
                    </a:ext>
                  </a:extLst>
                </a:gridCol>
                <a:gridCol w="250463">
                  <a:extLst>
                    <a:ext uri="{9D8B030D-6E8A-4147-A177-3AD203B41FA5}">
                      <a16:colId xmlns:a16="http://schemas.microsoft.com/office/drawing/2014/main" val="2377074925"/>
                    </a:ext>
                  </a:extLst>
                </a:gridCol>
                <a:gridCol w="250463">
                  <a:extLst>
                    <a:ext uri="{9D8B030D-6E8A-4147-A177-3AD203B41FA5}">
                      <a16:colId xmlns:a16="http://schemas.microsoft.com/office/drawing/2014/main" val="3553740227"/>
                    </a:ext>
                  </a:extLst>
                </a:gridCol>
                <a:gridCol w="250463">
                  <a:extLst>
                    <a:ext uri="{9D8B030D-6E8A-4147-A177-3AD203B41FA5}">
                      <a16:colId xmlns:a16="http://schemas.microsoft.com/office/drawing/2014/main" val="1519183068"/>
                    </a:ext>
                  </a:extLst>
                </a:gridCol>
                <a:gridCol w="250463">
                  <a:extLst>
                    <a:ext uri="{9D8B030D-6E8A-4147-A177-3AD203B41FA5}">
                      <a16:colId xmlns:a16="http://schemas.microsoft.com/office/drawing/2014/main" val="1370176770"/>
                    </a:ext>
                  </a:extLst>
                </a:gridCol>
                <a:gridCol w="440814">
                  <a:extLst>
                    <a:ext uri="{9D8B030D-6E8A-4147-A177-3AD203B41FA5}">
                      <a16:colId xmlns:a16="http://schemas.microsoft.com/office/drawing/2014/main" val="3880626565"/>
                    </a:ext>
                  </a:extLst>
                </a:gridCol>
                <a:gridCol w="293042">
                  <a:extLst>
                    <a:ext uri="{9D8B030D-6E8A-4147-A177-3AD203B41FA5}">
                      <a16:colId xmlns:a16="http://schemas.microsoft.com/office/drawing/2014/main" val="1043116160"/>
                    </a:ext>
                  </a:extLst>
                </a:gridCol>
                <a:gridCol w="250463">
                  <a:extLst>
                    <a:ext uri="{9D8B030D-6E8A-4147-A177-3AD203B41FA5}">
                      <a16:colId xmlns:a16="http://schemas.microsoft.com/office/drawing/2014/main" val="1952550337"/>
                    </a:ext>
                  </a:extLst>
                </a:gridCol>
                <a:gridCol w="360665">
                  <a:extLst>
                    <a:ext uri="{9D8B030D-6E8A-4147-A177-3AD203B41FA5}">
                      <a16:colId xmlns:a16="http://schemas.microsoft.com/office/drawing/2014/main" val="1710192036"/>
                    </a:ext>
                  </a:extLst>
                </a:gridCol>
                <a:gridCol w="353150">
                  <a:extLst>
                    <a:ext uri="{9D8B030D-6E8A-4147-A177-3AD203B41FA5}">
                      <a16:colId xmlns:a16="http://schemas.microsoft.com/office/drawing/2014/main" val="3166141059"/>
                    </a:ext>
                  </a:extLst>
                </a:gridCol>
                <a:gridCol w="290537">
                  <a:extLst>
                    <a:ext uri="{9D8B030D-6E8A-4147-A177-3AD203B41FA5}">
                      <a16:colId xmlns:a16="http://schemas.microsoft.com/office/drawing/2014/main" val="853085815"/>
                    </a:ext>
                  </a:extLst>
                </a:gridCol>
              </a:tblGrid>
              <a:tr h="174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Major Hata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1.3.1.-1.3.3.-1.3.5.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256331"/>
                  </a:ext>
                </a:extLst>
              </a:tr>
              <a:tr h="174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Düzeltici</a:t>
                      </a:r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Faaliyet</a:t>
                      </a:r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Kapanma</a:t>
                      </a:r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Hızı</a:t>
                      </a:r>
                      <a:endParaRPr lang="en-US" sz="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1.3.1.-1.3.3.-1.3.5.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815116"/>
                  </a:ext>
                </a:extLst>
              </a:tr>
              <a:tr h="174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Risk Azaltma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925578"/>
                  </a:ext>
                </a:extLst>
              </a:tr>
              <a:tr h="1401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Kalite Hedefleri Gerçekleşme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43917"/>
                  </a:ext>
                </a:extLst>
              </a:tr>
              <a:tr h="2058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KYS İç Denetim Puanı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351258"/>
                  </a:ext>
                </a:extLst>
              </a:tr>
              <a:tr h="2058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Şikayet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816974"/>
                  </a:ext>
                </a:extLst>
              </a:tr>
              <a:tr h="2058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Şikayet Çözüm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773205"/>
                  </a:ext>
                </a:extLst>
              </a:tr>
              <a:tr h="2058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Tekrarlayan Şikayet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04933"/>
                  </a:ext>
                </a:extLst>
              </a:tr>
              <a:tr h="2058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Çevre Kazası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045896"/>
                  </a:ext>
                </a:extLst>
              </a:tr>
              <a:tr h="2058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324750"/>
                  </a:ext>
                </a:extLst>
              </a:tr>
              <a:tr h="2058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Ağırlık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542971"/>
                  </a:ext>
                </a:extLst>
              </a:tr>
              <a:tr h="180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Öneri Sayısı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323089"/>
                  </a:ext>
                </a:extLst>
              </a:tr>
              <a:tr h="180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Önerilerin Hayata Geçirilme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949529"/>
                  </a:ext>
                </a:extLst>
              </a:tr>
              <a:tr h="180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Personel Performans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Performans değerlendirme yapılmamıştır.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510503"/>
                  </a:ext>
                </a:extLst>
              </a:tr>
              <a:tr h="191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Süreç  Memnuniyet Oranı  </a:t>
                      </a:r>
                      <a:b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1.14.1.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&gt;=%70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%77.25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748633"/>
                  </a:ext>
                </a:extLst>
              </a:tr>
              <a:tr h="177485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2018  GENEL 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SEMBOLLERİN ANLAMLARI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045264"/>
                  </a:ext>
                </a:extLst>
              </a:tr>
              <a:tr h="191765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 HEDEF SAYISI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820374"/>
                  </a:ext>
                </a:extLst>
              </a:tr>
              <a:tr h="1696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TUTAN HEDEF SAYISI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Mükemmel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İyileştirilmeli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862949"/>
                  </a:ext>
                </a:extLst>
              </a:tr>
              <a:tr h="904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TUTMAYAN HEDEF SAYISI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100-90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79-60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509239"/>
                  </a:ext>
                </a:extLst>
              </a:tr>
              <a:tr h="904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ORTALAMA PERFORMANS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731319"/>
                  </a:ext>
                </a:extLst>
              </a:tr>
              <a:tr h="904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Başarılı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Başarısız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530819"/>
                  </a:ext>
                </a:extLst>
              </a:tr>
              <a:tr h="904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SEMBOL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89-80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59-0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929406"/>
                  </a:ext>
                </a:extLst>
              </a:tr>
              <a:tr h="9040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KIRMIZI İLE YAZILANLAR ÜNİVERSİTENİN TÜM SÜREÇLERİNİN ORTAK HEDEFLERİDİR.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078731"/>
                  </a:ext>
                </a:extLst>
              </a:tr>
              <a:tr h="65088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STRATEJİK PLAN NO SU OLMAYAN HEDEFLER KYS ve ŞYS KAPSAMINDA VERİLMİŞTİR.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660189"/>
                  </a:ext>
                </a:extLst>
              </a:tr>
              <a:tr h="90401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324549"/>
                  </a:ext>
                </a:extLst>
              </a:tr>
              <a:tr h="8588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No:KY-FR-0005 Yayın Tarihi:03.05.2018 Değ.No:0 Değ. Tarihi:-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196168"/>
                  </a:ext>
                </a:extLst>
              </a:tr>
            </a:tbl>
          </a:graphicData>
        </a:graphic>
      </p:graphicFrame>
      <p:pic>
        <p:nvPicPr>
          <p:cNvPr id="8" name="Resim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7898" y="15137229"/>
            <a:ext cx="418472" cy="43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036" y="15865892"/>
            <a:ext cx="575399" cy="49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Resim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811" y="15861129"/>
            <a:ext cx="564304" cy="49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Resim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1461" y="15051505"/>
            <a:ext cx="656241" cy="54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534796"/>
              </p:ext>
            </p:extLst>
          </p:nvPr>
        </p:nvGraphicFramePr>
        <p:xfrm>
          <a:off x="611564" y="908721"/>
          <a:ext cx="8352923" cy="792082"/>
        </p:xfrm>
        <a:graphic>
          <a:graphicData uri="http://schemas.openxmlformats.org/drawingml/2006/table">
            <a:tbl>
              <a:tblPr/>
              <a:tblGrid>
                <a:gridCol w="482356">
                  <a:extLst>
                    <a:ext uri="{9D8B030D-6E8A-4147-A177-3AD203B41FA5}">
                      <a16:colId xmlns:a16="http://schemas.microsoft.com/office/drawing/2014/main" val="1762589985"/>
                    </a:ext>
                  </a:extLst>
                </a:gridCol>
                <a:gridCol w="1921901">
                  <a:extLst>
                    <a:ext uri="{9D8B030D-6E8A-4147-A177-3AD203B41FA5}">
                      <a16:colId xmlns:a16="http://schemas.microsoft.com/office/drawing/2014/main" val="1597244177"/>
                    </a:ext>
                  </a:extLst>
                </a:gridCol>
                <a:gridCol w="522556">
                  <a:extLst>
                    <a:ext uri="{9D8B030D-6E8A-4147-A177-3AD203B41FA5}">
                      <a16:colId xmlns:a16="http://schemas.microsoft.com/office/drawing/2014/main" val="439838962"/>
                    </a:ext>
                  </a:extLst>
                </a:gridCol>
                <a:gridCol w="512506">
                  <a:extLst>
                    <a:ext uri="{9D8B030D-6E8A-4147-A177-3AD203B41FA5}">
                      <a16:colId xmlns:a16="http://schemas.microsoft.com/office/drawing/2014/main" val="2299233547"/>
                    </a:ext>
                  </a:extLst>
                </a:gridCol>
                <a:gridCol w="512506">
                  <a:extLst>
                    <a:ext uri="{9D8B030D-6E8A-4147-A177-3AD203B41FA5}">
                      <a16:colId xmlns:a16="http://schemas.microsoft.com/office/drawing/2014/main" val="3758141216"/>
                    </a:ext>
                  </a:extLst>
                </a:gridCol>
                <a:gridCol w="428944">
                  <a:extLst>
                    <a:ext uri="{9D8B030D-6E8A-4147-A177-3AD203B41FA5}">
                      <a16:colId xmlns:a16="http://schemas.microsoft.com/office/drawing/2014/main" val="47790724"/>
                    </a:ext>
                  </a:extLst>
                </a:gridCol>
                <a:gridCol w="70564">
                  <a:extLst>
                    <a:ext uri="{9D8B030D-6E8A-4147-A177-3AD203B41FA5}">
                      <a16:colId xmlns:a16="http://schemas.microsoft.com/office/drawing/2014/main" val="3606277980"/>
                    </a:ext>
                  </a:extLst>
                </a:gridCol>
                <a:gridCol w="233474">
                  <a:extLst>
                    <a:ext uri="{9D8B030D-6E8A-4147-A177-3AD203B41FA5}">
                      <a16:colId xmlns:a16="http://schemas.microsoft.com/office/drawing/2014/main" val="2218912091"/>
                    </a:ext>
                  </a:extLst>
                </a:gridCol>
                <a:gridCol w="117938">
                  <a:extLst>
                    <a:ext uri="{9D8B030D-6E8A-4147-A177-3AD203B41FA5}">
                      <a16:colId xmlns:a16="http://schemas.microsoft.com/office/drawing/2014/main" val="1762538009"/>
                    </a:ext>
                  </a:extLst>
                </a:gridCol>
                <a:gridCol w="568089">
                  <a:extLst>
                    <a:ext uri="{9D8B030D-6E8A-4147-A177-3AD203B41FA5}">
                      <a16:colId xmlns:a16="http://schemas.microsoft.com/office/drawing/2014/main" val="3556677407"/>
                    </a:ext>
                  </a:extLst>
                </a:gridCol>
                <a:gridCol w="248718">
                  <a:extLst>
                    <a:ext uri="{9D8B030D-6E8A-4147-A177-3AD203B41FA5}">
                      <a16:colId xmlns:a16="http://schemas.microsoft.com/office/drawing/2014/main" val="1829653592"/>
                    </a:ext>
                  </a:extLst>
                </a:gridCol>
                <a:gridCol w="248718">
                  <a:extLst>
                    <a:ext uri="{9D8B030D-6E8A-4147-A177-3AD203B41FA5}">
                      <a16:colId xmlns:a16="http://schemas.microsoft.com/office/drawing/2014/main" val="549774897"/>
                    </a:ext>
                  </a:extLst>
                </a:gridCol>
                <a:gridCol w="248718">
                  <a:extLst>
                    <a:ext uri="{9D8B030D-6E8A-4147-A177-3AD203B41FA5}">
                      <a16:colId xmlns:a16="http://schemas.microsoft.com/office/drawing/2014/main" val="17866651"/>
                    </a:ext>
                  </a:extLst>
                </a:gridCol>
                <a:gridCol w="248718">
                  <a:extLst>
                    <a:ext uri="{9D8B030D-6E8A-4147-A177-3AD203B41FA5}">
                      <a16:colId xmlns:a16="http://schemas.microsoft.com/office/drawing/2014/main" val="1551850692"/>
                    </a:ext>
                  </a:extLst>
                </a:gridCol>
                <a:gridCol w="437139">
                  <a:extLst>
                    <a:ext uri="{9D8B030D-6E8A-4147-A177-3AD203B41FA5}">
                      <a16:colId xmlns:a16="http://schemas.microsoft.com/office/drawing/2014/main" val="1970457866"/>
                    </a:ext>
                  </a:extLst>
                </a:gridCol>
                <a:gridCol w="293937">
                  <a:extLst>
                    <a:ext uri="{9D8B030D-6E8A-4147-A177-3AD203B41FA5}">
                      <a16:colId xmlns:a16="http://schemas.microsoft.com/office/drawing/2014/main" val="693698676"/>
                    </a:ext>
                  </a:extLst>
                </a:gridCol>
                <a:gridCol w="248718">
                  <a:extLst>
                    <a:ext uri="{9D8B030D-6E8A-4147-A177-3AD203B41FA5}">
                      <a16:colId xmlns:a16="http://schemas.microsoft.com/office/drawing/2014/main" val="29095764"/>
                    </a:ext>
                  </a:extLst>
                </a:gridCol>
                <a:gridCol w="361769">
                  <a:extLst>
                    <a:ext uri="{9D8B030D-6E8A-4147-A177-3AD203B41FA5}">
                      <a16:colId xmlns:a16="http://schemas.microsoft.com/office/drawing/2014/main" val="1457378887"/>
                    </a:ext>
                  </a:extLst>
                </a:gridCol>
                <a:gridCol w="354230">
                  <a:extLst>
                    <a:ext uri="{9D8B030D-6E8A-4147-A177-3AD203B41FA5}">
                      <a16:colId xmlns:a16="http://schemas.microsoft.com/office/drawing/2014/main" val="214730424"/>
                    </a:ext>
                  </a:extLst>
                </a:gridCol>
                <a:gridCol w="291424">
                  <a:extLst>
                    <a:ext uri="{9D8B030D-6E8A-4147-A177-3AD203B41FA5}">
                      <a16:colId xmlns:a16="http://schemas.microsoft.com/office/drawing/2014/main" val="2785912991"/>
                    </a:ext>
                  </a:extLst>
                </a:gridCol>
              </a:tblGrid>
              <a:tr h="11523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ADI: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No</a:t>
                      </a:r>
                    </a:p>
                  </a:txBody>
                  <a:tcPr marL="7410" marR="7410" marT="741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 GERÇEKLEŞEN GÖSTERGELERİ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Toplam/           Ortalama</a:t>
                      </a:r>
                    </a:p>
                  </a:txBody>
                  <a:tcPr marL="7410" marR="7410" marT="741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Başarı %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407632"/>
                  </a:ext>
                </a:extLst>
              </a:tr>
              <a:tr h="11523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851436"/>
                  </a:ext>
                </a:extLst>
              </a:tr>
              <a:tr h="5616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Sıra No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Performans</a:t>
                      </a:r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Kriteri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İlgili</a:t>
                      </a:r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Olduğu</a:t>
                      </a:r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Stratejik</a:t>
                      </a:r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Faaliyet</a:t>
                      </a:r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 No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2017 </a:t>
                      </a:r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Gerçekleşen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2018 </a:t>
                      </a:r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Hedef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Ocak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vert="vert27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Şubat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Mart</a:t>
                      </a:r>
                    </a:p>
                  </a:txBody>
                  <a:tcPr marL="7410" marR="7410" marT="741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Nisan</a:t>
                      </a:r>
                    </a:p>
                  </a:txBody>
                  <a:tcPr marL="7410" marR="7410" marT="741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Mayıs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Haziran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Temmuz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Ağustos</a:t>
                      </a:r>
                    </a:p>
                  </a:txBody>
                  <a:tcPr marL="7410" marR="7410" marT="741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Eylül</a:t>
                      </a:r>
                    </a:p>
                  </a:txBody>
                  <a:tcPr marL="7410" marR="7410" marT="741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Kasım</a:t>
                      </a:r>
                    </a:p>
                  </a:txBody>
                  <a:tcPr marL="7410" marR="7410" marT="741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Aralık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0" marR="7410" marT="741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877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39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187624" y="908720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9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541426"/>
              </p:ext>
            </p:extLst>
          </p:nvPr>
        </p:nvGraphicFramePr>
        <p:xfrm>
          <a:off x="251531" y="1484792"/>
          <a:ext cx="8712959" cy="5199734"/>
        </p:xfrm>
        <a:graphic>
          <a:graphicData uri="http://schemas.openxmlformats.org/drawingml/2006/table">
            <a:tbl>
              <a:tblPr/>
              <a:tblGrid>
                <a:gridCol w="2329922">
                  <a:extLst>
                    <a:ext uri="{9D8B030D-6E8A-4147-A177-3AD203B41FA5}">
                      <a16:colId xmlns:a16="http://schemas.microsoft.com/office/drawing/2014/main" val="1429454191"/>
                    </a:ext>
                  </a:extLst>
                </a:gridCol>
                <a:gridCol w="673494">
                  <a:extLst>
                    <a:ext uri="{9D8B030D-6E8A-4147-A177-3AD203B41FA5}">
                      <a16:colId xmlns:a16="http://schemas.microsoft.com/office/drawing/2014/main" val="65987987"/>
                    </a:ext>
                  </a:extLst>
                </a:gridCol>
                <a:gridCol w="388320">
                  <a:extLst>
                    <a:ext uri="{9D8B030D-6E8A-4147-A177-3AD203B41FA5}">
                      <a16:colId xmlns:a16="http://schemas.microsoft.com/office/drawing/2014/main" val="2794464026"/>
                    </a:ext>
                  </a:extLst>
                </a:gridCol>
                <a:gridCol w="792821">
                  <a:extLst>
                    <a:ext uri="{9D8B030D-6E8A-4147-A177-3AD203B41FA5}">
                      <a16:colId xmlns:a16="http://schemas.microsoft.com/office/drawing/2014/main" val="1431013335"/>
                    </a:ext>
                  </a:extLst>
                </a:gridCol>
                <a:gridCol w="347870">
                  <a:extLst>
                    <a:ext uri="{9D8B030D-6E8A-4147-A177-3AD203B41FA5}">
                      <a16:colId xmlns:a16="http://schemas.microsoft.com/office/drawing/2014/main" val="2636043805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2277586675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157893423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1731475925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3187370146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1842117296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2577204576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2152161620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465369057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3681131262"/>
                    </a:ext>
                  </a:extLst>
                </a:gridCol>
                <a:gridCol w="97079">
                  <a:extLst>
                    <a:ext uri="{9D8B030D-6E8A-4147-A177-3AD203B41FA5}">
                      <a16:colId xmlns:a16="http://schemas.microsoft.com/office/drawing/2014/main" val="642729165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399926733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2162630572"/>
                    </a:ext>
                  </a:extLst>
                </a:gridCol>
                <a:gridCol w="66744">
                  <a:extLst>
                    <a:ext uri="{9D8B030D-6E8A-4147-A177-3AD203B41FA5}">
                      <a16:colId xmlns:a16="http://schemas.microsoft.com/office/drawing/2014/main" val="3128856776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3377340987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1955015767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457454875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2681901442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2486865498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4223298730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2561194861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3591383062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3247803049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2999508342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478822351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1839247826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1949241133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3776272890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1238323424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3900595664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3604045948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1088080410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4251038876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1653413782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2266751286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2038979783"/>
                    </a:ext>
                  </a:extLst>
                </a:gridCol>
                <a:gridCol w="127416">
                  <a:extLst>
                    <a:ext uri="{9D8B030D-6E8A-4147-A177-3AD203B41FA5}">
                      <a16:colId xmlns:a16="http://schemas.microsoft.com/office/drawing/2014/main" val="2625357939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963458799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2117783077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815856336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3758735447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3644595422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1732791116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2732655940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4279827613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978929005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2830800161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3416963863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565110135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922258816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2451663191"/>
                    </a:ext>
                  </a:extLst>
                </a:gridCol>
                <a:gridCol w="78878">
                  <a:extLst>
                    <a:ext uri="{9D8B030D-6E8A-4147-A177-3AD203B41FA5}">
                      <a16:colId xmlns:a16="http://schemas.microsoft.com/office/drawing/2014/main" val="1575032104"/>
                    </a:ext>
                  </a:extLst>
                </a:gridCol>
                <a:gridCol w="103149">
                  <a:extLst>
                    <a:ext uri="{9D8B030D-6E8A-4147-A177-3AD203B41FA5}">
                      <a16:colId xmlns:a16="http://schemas.microsoft.com/office/drawing/2014/main" val="2355737319"/>
                    </a:ext>
                  </a:extLst>
                </a:gridCol>
              </a:tblGrid>
              <a:tr h="7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          Göstergesi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832710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YÖK denetimi olumsuz bulgu sayısı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226014"/>
                  </a:ext>
                </a:extLst>
              </a:tr>
              <a:tr h="89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059221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1.1. YÖK denetimi sonucu çıkan olumsuzlukların giderilmesi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İG, FS, KT, EK, TK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Güncel YÖK Raporu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823108"/>
                  </a:ext>
                </a:extLst>
              </a:tr>
              <a:tr h="89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038991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 ABÜ Çıkışlı Öğrencilerin Talep Sayısı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853705"/>
                  </a:ext>
                </a:extLst>
              </a:tr>
              <a:tr h="89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793773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2.1. Taleplerin yazılı olarak alınması 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İG, FS, KT, EK, TK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Mailler ve talep formları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944779"/>
                  </a:ext>
                </a:extLst>
              </a:tr>
              <a:tr h="89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418312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2.2. Talep ve istekler için aksiyonlar geliştirilmesi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İG, FS, KT, EK, TK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Mailler ve talep formları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109060"/>
                  </a:ext>
                </a:extLst>
              </a:tr>
              <a:tr h="89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613050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 Abü Dışı Aday Öğrencilerin Talep Sayısı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009516"/>
                  </a:ext>
                </a:extLst>
              </a:tr>
              <a:tr h="89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598270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3.1. Taleplerin yazılı olarak alınması 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İG, FS, KT, EK, TK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Mailler ve talep formları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597845"/>
                  </a:ext>
                </a:extLst>
              </a:tr>
              <a:tr h="89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64380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3.2. Talep ve istekler için aksiyonlar geliştirilmesi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İG, FS, KT, EK, TK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 Aksiyon Planı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269456"/>
                  </a:ext>
                </a:extLst>
              </a:tr>
              <a:tr h="89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432093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 Sosyal Bilimler Enstitüsüne İngilizce Bilen İdari Personel Alınması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042823"/>
                  </a:ext>
                </a:extLst>
              </a:tr>
              <a:tr h="89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89172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4.1. Görevlendirme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İG, FS, KT, EK, TK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Görevlendirme Yazısı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Değerlendirme dışıdır.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623026"/>
                  </a:ext>
                </a:extLst>
              </a:tr>
              <a:tr h="89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751297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 Çalışanlara Yönelik Yüksek Lisans Programı Açılması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740361"/>
                  </a:ext>
                </a:extLst>
              </a:tr>
              <a:tr h="89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677457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5.1. Personel İndirimleri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İG, FS, KT, EK, TK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Karar Örneği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953875"/>
                  </a:ext>
                </a:extLst>
              </a:tr>
              <a:tr h="89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606866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Kullanıcı Memnuniyet Oranı (Lab. Cihazları) - (Fen Bilimleri Enstitüsü) 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734486"/>
                  </a:ext>
                </a:extLst>
              </a:tr>
              <a:tr h="89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408809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6.1. Memnuniyet Anketi Uygulanması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İG, FS, KT, EK, TK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Memnuniyet Anketi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214509"/>
                  </a:ext>
                </a:extLst>
              </a:tr>
              <a:tr h="89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054735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6.2. Anket sonucu çıkan uygunsuzlukların giderilmesi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İG, FS, KT, EK, TK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 Aksiyon Planı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11916"/>
                  </a:ext>
                </a:extLst>
              </a:tr>
              <a:tr h="89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38414"/>
                  </a:ext>
                </a:extLst>
              </a:tr>
              <a:tr h="10028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 Laboratuvar cihazlarının arttırılması  (Mühendislik Fakültesi-Fen Bilimleri Enstitüsü)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742838"/>
                  </a:ext>
                </a:extLst>
              </a:tr>
              <a:tr h="89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553978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7.1. Fiyat teklifinin alınması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İG, FS, KT, EK, TK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Fiyat Teklifleri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745059"/>
                  </a:ext>
                </a:extLst>
              </a:tr>
              <a:tr h="89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77007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7.2. Satınalmanın gerçekleştirilmesi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İG, FS, KT, EK, TK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Muhasebe Kayıtları-Satınalma Kayıtları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337287"/>
                  </a:ext>
                </a:extLst>
              </a:tr>
              <a:tr h="89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476042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 Bakım Planına Uyum Oranı  - (Mühendislik Fakültesi-Fen Bilimleri Enstitüsü)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908086"/>
                  </a:ext>
                </a:extLst>
              </a:tr>
              <a:tr h="89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914650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8.1. Fiyat teklifinin alınması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İG, FS, KT, EK, TK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Fiyat Teklifleri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263280"/>
                  </a:ext>
                </a:extLst>
              </a:tr>
              <a:tr h="89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001226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8.2. Bakımın Gerçekleştirilmesi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İG, FS, KT, EK, TK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Muhasebe Kayıtları-Satınalma Kayıtları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101135"/>
                  </a:ext>
                </a:extLst>
              </a:tr>
              <a:tr h="829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90704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Kalibrasyon Planına Uyum Oranı (Teknik ve Gıda cihaz kalibrasyonları dahil) (Mühendislik Fakültesi-Fen Bilimleri Enstitüsü)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393063"/>
                  </a:ext>
                </a:extLst>
              </a:tr>
              <a:tr h="1383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62001"/>
                  </a:ext>
                </a:extLst>
              </a:tr>
              <a:tr h="7608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9.1. Fiyat teklifinin alınması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İG, FS, KT, EK, TK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Fiyat Teklifleri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318148"/>
                  </a:ext>
                </a:extLst>
              </a:tr>
              <a:tr h="856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151252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9.2. Kalibrasyonun Gerçekleştirilmesi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İG, FS, KT, EK, TK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Muhasebe Kayıtları-Satınalma Kayıtları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397014"/>
                  </a:ext>
                </a:extLst>
              </a:tr>
              <a:tr h="795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617574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10.Major Hata Sayısı-10.KYS İç Denetim Puanı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42602"/>
                  </a:ext>
                </a:extLst>
              </a:tr>
              <a:tr h="89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257861"/>
                  </a:ext>
                </a:extLst>
              </a:tr>
              <a:tr h="899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10.1.-10.1.İç denetimler öncesi yapılan işlerin denetim check listeleri ile kıyaslanması ve kıyaslama sonucu var olan uygunsuzlukların giderilmesi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 Dosyası Birim Güncellemeleri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54366"/>
                  </a:ext>
                </a:extLst>
              </a:tr>
              <a:tr h="89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030483"/>
                  </a:ext>
                </a:extLst>
              </a:tr>
              <a:tr h="10720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10.2.-10.2.KYS gerekliliği olan işlerin düzenli takibi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 Dosyası Birim Güncellemeleri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791837"/>
                  </a:ext>
                </a:extLst>
              </a:tr>
              <a:tr h="107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446155"/>
                  </a:ext>
                </a:extLst>
              </a:tr>
              <a:tr h="10720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10.3.-10.3.İç denetim sonucu çıkan uygunsuzlukların giderilmesi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Enstitü Müdürü, Enstitü Müdür Yardımcısı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Formları</a:t>
                      </a:r>
                    </a:p>
                  </a:txBody>
                  <a:tcPr marL="2997" marR="2997" marT="299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1689"/>
                  </a:ext>
                </a:extLst>
              </a:tr>
              <a:tr h="107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97" marR="2997" marT="299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142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9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3658</TotalTime>
  <Words>7833</Words>
  <Application>Microsoft Office PowerPoint</Application>
  <PresentationFormat>Ekran Gösterisi (4:3)</PresentationFormat>
  <Paragraphs>10497</Paragraphs>
  <Slides>29</Slides>
  <Notes>6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8" baseType="lpstr">
      <vt:lpstr>Agency FB</vt:lpstr>
      <vt:lpstr>Arial</vt:lpstr>
      <vt:lpstr>Calibri</vt:lpstr>
      <vt:lpstr>Tahoma</vt:lpstr>
      <vt:lpstr>Times New Roman</vt:lpstr>
      <vt:lpstr>Verdana</vt:lpstr>
      <vt:lpstr>Wingdings</vt:lpstr>
      <vt:lpstr>Ofis Teması</vt:lpstr>
      <vt:lpstr>Worksheet</vt:lpstr>
      <vt:lpstr>2018 YILI  NİSAN-EKİM YGG SUNUMU FEN BİLİMLERİ ENSTİTÜSÜ SÜRECİ  15/11/2018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YILI  YGG SUNUMU    28.05.016</dc:title>
  <dc:creator>Banu Yuksel</dc:creator>
  <cp:lastModifiedBy>Müge Şişman</cp:lastModifiedBy>
  <cp:revision>210</cp:revision>
  <cp:lastPrinted>2018-11-21T12:10:09Z</cp:lastPrinted>
  <dcterms:created xsi:type="dcterms:W3CDTF">2016-08-26T15:45:58Z</dcterms:created>
  <dcterms:modified xsi:type="dcterms:W3CDTF">2018-11-22T12:36:06Z</dcterms:modified>
</cp:coreProperties>
</file>