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88" r:id="rId3"/>
    <p:sldId id="300" r:id="rId4"/>
    <p:sldId id="301" r:id="rId5"/>
    <p:sldId id="297" r:id="rId6"/>
    <p:sldId id="302" r:id="rId7"/>
    <p:sldId id="303" r:id="rId8"/>
    <p:sldId id="257" r:id="rId9"/>
    <p:sldId id="304" r:id="rId10"/>
    <p:sldId id="305" r:id="rId11"/>
    <p:sldId id="320" r:id="rId12"/>
    <p:sldId id="284" r:id="rId13"/>
    <p:sldId id="310" r:id="rId14"/>
    <p:sldId id="311" r:id="rId15"/>
    <p:sldId id="312" r:id="rId16"/>
    <p:sldId id="313" r:id="rId17"/>
    <p:sldId id="314" r:id="rId18"/>
    <p:sldId id="315" r:id="rId19"/>
    <p:sldId id="316" r:id="rId20"/>
    <p:sldId id="317" r:id="rId21"/>
    <p:sldId id="318" r:id="rId22"/>
    <p:sldId id="319" r:id="rId23"/>
    <p:sldId id="285" r:id="rId24"/>
    <p:sldId id="306" r:id="rId25"/>
    <p:sldId id="286" r:id="rId26"/>
    <p:sldId id="278" r:id="rId27"/>
    <p:sldId id="307" r:id="rId28"/>
    <p:sldId id="308" r:id="rId29"/>
    <p:sldId id="309" r:id="rId30"/>
    <p:sldId id="325" r:id="rId31"/>
    <p:sldId id="324" r:id="rId32"/>
    <p:sldId id="323" r:id="rId33"/>
    <p:sldId id="322" r:id="rId34"/>
    <p:sldId id="298" r:id="rId35"/>
    <p:sldId id="294" r:id="rId36"/>
    <p:sldId id="321" r:id="rId37"/>
    <p:sldId id="295" r:id="rId38"/>
    <p:sldId id="296"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70" d="100"/>
          <a:sy n="70" d="100"/>
        </p:scale>
        <p:origin x="137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tr-TR" dirty="0" smtClean="0"/>
              <a:t>Memnuniyet Ölçüm Sonuçları</a:t>
            </a:r>
            <a:endParaRPr lang="tr-T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Hedef</c:v>
                </c:pt>
              </c:strCache>
            </c:strRef>
          </c:tx>
          <c:spPr>
            <a:solidFill>
              <a:schemeClr val="accent1"/>
            </a:solidFill>
            <a:ln>
              <a:noFill/>
            </a:ln>
            <a:effectLst/>
          </c:spPr>
          <c:invertIfNegative val="0"/>
          <c:dLbls>
            <c:dLbl>
              <c:idx val="0"/>
              <c:layout>
                <c:manualLayout>
                  <c:x val="1.4338966853727824E-3"/>
                  <c:y val="-6.8750000000000006E-2"/>
                </c:manualLayout>
              </c:layout>
              <c:tx>
                <c:rich>
                  <a:bodyPr/>
                  <a:lstStyle/>
                  <a:p>
                    <a:fld id="{3A34048B-006A-4BB6-A7CE-DA5692E1515E}" type="SERIESNAME">
                      <a:rPr lang="en-US" smtClean="0"/>
                      <a:pPr/>
                      <a:t>[SERİ ADI]</a:t>
                    </a:fld>
                    <a:endParaRPr lang="tr-T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0"/>
                  <c:y val="-6.8750000000000006E-2"/>
                </c:manualLayout>
              </c:layout>
              <c:tx>
                <c:rich>
                  <a:bodyPr/>
                  <a:lstStyle/>
                  <a:p>
                    <a:fld id="{58035434-967B-4291-99AC-EC0711AE3F2A}" type="SERIESNAME">
                      <a:rPr lang="en-US" smtClean="0"/>
                      <a:pPr/>
                      <a:t>[SERİ ADI]</a:t>
                    </a:fld>
                    <a:endParaRPr lang="tr-T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Sayfa1!$A$2:$A$3</c:f>
              <c:strCache>
                <c:ptCount val="2"/>
                <c:pt idx="0">
                  <c:v>Öğretim elemanı değerlendirme anketi</c:v>
                </c:pt>
                <c:pt idx="1">
                  <c:v>Ders içeriği anketi</c:v>
                </c:pt>
              </c:strCache>
            </c:strRef>
          </c:cat>
          <c:val>
            <c:numRef>
              <c:f>Sayfa1!$B$2:$B$3</c:f>
              <c:numCache>
                <c:formatCode>General</c:formatCode>
                <c:ptCount val="2"/>
                <c:pt idx="0">
                  <c:v>70</c:v>
                </c:pt>
                <c:pt idx="1">
                  <c:v>70</c:v>
                </c:pt>
              </c:numCache>
            </c:numRef>
          </c:val>
        </c:ser>
        <c:ser>
          <c:idx val="1"/>
          <c:order val="1"/>
          <c:tx>
            <c:strRef>
              <c:f>Sayfa1!$C$1</c:f>
              <c:strCache>
                <c:ptCount val="1"/>
                <c:pt idx="0">
                  <c:v>Elektrik-Elektronik Mühendisliği</c:v>
                </c:pt>
              </c:strCache>
            </c:strRef>
          </c:tx>
          <c:spPr>
            <a:solidFill>
              <a:schemeClr val="accent2"/>
            </a:solidFill>
            <a:ln>
              <a:noFill/>
            </a:ln>
            <a:effectLst/>
          </c:spPr>
          <c:invertIfNegative val="0"/>
          <c:dLbls>
            <c:dLbl>
              <c:idx val="0"/>
              <c:layout>
                <c:manualLayout>
                  <c:x val="-4.3016900561184783E-3"/>
                  <c:y val="-4.6875000000000028E-2"/>
                </c:manualLayout>
              </c:layout>
              <c:tx>
                <c:rich>
                  <a:bodyPr/>
                  <a:lstStyle/>
                  <a:p>
                    <a:fld id="{DD7DC937-499F-448F-99C0-56185B0E3ABA}" type="SERIESNAME">
                      <a:rPr lang="en-US" smtClean="0"/>
                      <a:pPr/>
                      <a:t>[SERİ ADI]</a:t>
                    </a:fld>
                    <a:endParaRPr lang="tr-T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manualLayout>
                  <c:x val="-1.4338966853728087E-3"/>
                  <c:y val="-5.6250000000000029E-2"/>
                </c:manualLayout>
              </c:layout>
              <c:tx>
                <c:rich>
                  <a:bodyPr/>
                  <a:lstStyle/>
                  <a:p>
                    <a:fld id="{CF07E523-072E-4298-9CFC-6240825A4593}" type="SERIESNAME">
                      <a:rPr lang="en-US" smtClean="0"/>
                      <a:pPr/>
                      <a:t>[SERİ ADI]</a:t>
                    </a:fld>
                    <a:endParaRPr lang="tr-T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Sayfa1!$A$2:$A$3</c:f>
              <c:strCache>
                <c:ptCount val="2"/>
                <c:pt idx="0">
                  <c:v>Öğretim elemanı değerlendirme anketi</c:v>
                </c:pt>
                <c:pt idx="1">
                  <c:v>Ders içeriği anketi</c:v>
                </c:pt>
              </c:strCache>
            </c:strRef>
          </c:cat>
          <c:val>
            <c:numRef>
              <c:f>Sayfa1!$C$2:$C$3</c:f>
              <c:numCache>
                <c:formatCode>General</c:formatCode>
                <c:ptCount val="2"/>
                <c:pt idx="0">
                  <c:v>69.44</c:v>
                </c:pt>
                <c:pt idx="1">
                  <c:v>68.11</c:v>
                </c:pt>
              </c:numCache>
            </c:numRef>
          </c:val>
        </c:ser>
        <c:dLbls>
          <c:dLblPos val="outEnd"/>
          <c:showLegendKey val="0"/>
          <c:showVal val="1"/>
          <c:showCatName val="0"/>
          <c:showSerName val="0"/>
          <c:showPercent val="0"/>
          <c:showBubbleSize val="0"/>
        </c:dLbls>
        <c:gapWidth val="219"/>
        <c:overlap val="-27"/>
        <c:axId val="200293136"/>
        <c:axId val="200293696"/>
      </c:barChart>
      <c:catAx>
        <c:axId val="20029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200293696"/>
        <c:crosses val="autoZero"/>
        <c:auto val="1"/>
        <c:lblAlgn val="ctr"/>
        <c:lblOffset val="100"/>
        <c:noMultiLvlLbl val="0"/>
      </c:catAx>
      <c:valAx>
        <c:axId val="20029369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200293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15.11.2018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7A42CFF-777B-4533-A440-4C456B6A9FEA}" type="datetime1">
              <a:rPr lang="tr-TR" smtClean="0"/>
              <a:t>15.11.2018</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599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DEF684-7ED6-4E25-99B3-6C7EE6714DA3}" type="datetime1">
              <a:rPr lang="tr-TR" smtClean="0"/>
              <a:t>15.11.2018</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47278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D2059A-8985-41A3-9F35-8DC13894A4E0}" type="datetime1">
              <a:rPr lang="tr-TR" smtClean="0"/>
              <a:t>15.11.2018</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0540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F74D3F-D744-42F9-A266-110B14BD4158}" type="datetime1">
              <a:rPr lang="tr-TR" smtClean="0"/>
              <a:t>15.11.2018</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9925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C1C8BA-DCDD-4E80-B44D-BB4BDA6BC718}" type="datetime1">
              <a:rPr lang="tr-TR" smtClean="0"/>
              <a:t>15.11.2018</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88509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427ED0-D0FE-4A09-AE62-4103EA8D2926}" type="datetime1">
              <a:rPr lang="tr-TR" smtClean="0"/>
              <a:t>15.11.2018</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74525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782A1D-A539-4378-A6BA-1AA9F3084D39}" type="datetime1">
              <a:rPr lang="tr-TR" smtClean="0"/>
              <a:t>15.11.2018</a:t>
            </a:fld>
            <a:endParaRPr lang="tr-TR"/>
          </a:p>
        </p:txBody>
      </p:sp>
      <p:sp>
        <p:nvSpPr>
          <p:cNvPr id="8" name="Altbilgi Yer Tutucusu 7"/>
          <p:cNvSpPr>
            <a:spLocks noGrp="1"/>
          </p:cNvSpPr>
          <p:nvPr>
            <p:ph type="ftr" sz="quarter" idx="11"/>
          </p:nvPr>
        </p:nvSpPr>
        <p:spPr/>
        <p:txBody>
          <a:bodyPr/>
          <a:lstStyle/>
          <a:p>
            <a:r>
              <a:rPr lang="tr-TR" smtClean="0"/>
              <a:t>Kalite bir yaşam tarzıdır.</a:t>
            </a:r>
            <a:endParaRPr lang="tr-TR"/>
          </a:p>
        </p:txBody>
      </p:sp>
      <p:sp>
        <p:nvSpPr>
          <p:cNvPr id="9" name="Slayt Numarası Yer Tutucusu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74752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192C6F-6FA5-45C8-ACE4-E5B3D13F24FA}" type="datetime1">
              <a:rPr lang="tr-TR" smtClean="0"/>
              <a:t>15.11.2018</a:t>
            </a:fld>
            <a:endParaRPr lang="tr-TR"/>
          </a:p>
        </p:txBody>
      </p:sp>
      <p:sp>
        <p:nvSpPr>
          <p:cNvPr id="4" name="Altbilgi Yer Tutucusu 3"/>
          <p:cNvSpPr>
            <a:spLocks noGrp="1"/>
          </p:cNvSpPr>
          <p:nvPr>
            <p:ph type="ftr" sz="quarter" idx="11"/>
          </p:nvPr>
        </p:nvSpPr>
        <p:spPr/>
        <p:txBody>
          <a:bodyPr/>
          <a:lstStyle/>
          <a:p>
            <a:r>
              <a:rPr lang="tr-TR" smtClean="0"/>
              <a:t>Kalite bir yaşam tarzıdır.</a:t>
            </a:r>
            <a:endParaRPr lang="tr-TR"/>
          </a:p>
        </p:txBody>
      </p:sp>
      <p:sp>
        <p:nvSpPr>
          <p:cNvPr id="5" name="Slayt Numarası Yer Tutucusu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706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20823A-34F6-4D9A-B72C-4420CCCD8E18}" type="datetime1">
              <a:rPr lang="tr-TR" smtClean="0"/>
              <a:t>15.11.2018</a:t>
            </a:fld>
            <a:endParaRPr lang="tr-TR"/>
          </a:p>
        </p:txBody>
      </p:sp>
      <p:sp>
        <p:nvSpPr>
          <p:cNvPr id="3" name="Altbilgi Yer Tutucusu 2"/>
          <p:cNvSpPr>
            <a:spLocks noGrp="1"/>
          </p:cNvSpPr>
          <p:nvPr>
            <p:ph type="ftr" sz="quarter" idx="11"/>
          </p:nvPr>
        </p:nvSpPr>
        <p:spPr/>
        <p:txBody>
          <a:bodyPr/>
          <a:lstStyle/>
          <a:p>
            <a:r>
              <a:rPr lang="tr-TR" smtClean="0"/>
              <a:t>Kalite bir yaşam tarzıdır.</a:t>
            </a:r>
            <a:endParaRPr lang="tr-TR"/>
          </a:p>
        </p:txBody>
      </p:sp>
      <p:sp>
        <p:nvSpPr>
          <p:cNvPr id="4" name="Slayt Numarası Yer Tutucusu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270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6673C7-9167-4403-8666-44BE39765140}" type="datetime1">
              <a:rPr lang="tr-TR" smtClean="0"/>
              <a:t>15.11.2018</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99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2AA8A1-43D8-4974-AA28-F99EFBEC3B2D}" type="datetime1">
              <a:rPr lang="tr-TR" smtClean="0"/>
              <a:t>15.11.2018</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181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83F0-FC27-43D2-9813-F060C2D9E7A0}" type="datetime1">
              <a:rPr lang="tr-TR" smtClean="0"/>
              <a:t>15.11.2018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Kalite bir yaşam tarzıdır.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315694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3645024"/>
            <a:ext cx="7772400" cy="1109985"/>
          </a:xfrm>
        </p:spPr>
        <p:txBody>
          <a:bodyPr>
            <a:noAutofit/>
          </a:bodyPr>
          <a:lstStyle/>
          <a:p>
            <a:r>
              <a:rPr lang="tr-TR" b="1" dirty="0" smtClean="0">
                <a:solidFill>
                  <a:srgbClr val="FF0000"/>
                </a:solidFill>
              </a:rPr>
              <a:t>2018 YILI </a:t>
            </a:r>
            <a:br>
              <a:rPr lang="tr-TR" b="1" dirty="0" smtClean="0">
                <a:solidFill>
                  <a:srgbClr val="FF0000"/>
                </a:solidFill>
              </a:rPr>
            </a:br>
            <a:r>
              <a:rPr lang="tr-TR" b="1" dirty="0" smtClean="0">
                <a:solidFill>
                  <a:srgbClr val="FF0000"/>
                </a:solidFill>
              </a:rPr>
              <a:t>NİSAN-EKİM YGG SUNUMU</a:t>
            </a:r>
            <a:br>
              <a:rPr lang="tr-TR" b="1" dirty="0" smtClean="0">
                <a:solidFill>
                  <a:srgbClr val="FF0000"/>
                </a:solidFill>
              </a:rPr>
            </a:br>
            <a:r>
              <a:rPr lang="tr-TR" b="1" dirty="0">
                <a:solidFill>
                  <a:srgbClr val="FF0000"/>
                </a:solidFill>
              </a:rPr>
              <a:t/>
            </a:r>
            <a:br>
              <a:rPr lang="tr-TR" b="1" dirty="0">
                <a:solidFill>
                  <a:srgbClr val="FF0000"/>
                </a:solidFill>
              </a:rPr>
            </a:br>
            <a:r>
              <a:rPr lang="tr-TR" b="1" dirty="0" smtClean="0">
                <a:solidFill>
                  <a:srgbClr val="FF0000"/>
                </a:solidFill>
              </a:rPr>
              <a:t>ELEKTRİK-ELEKTRONİK MÜHENDİSLİĞİ SÜRECİ</a:t>
            </a:r>
            <a:r>
              <a:rPr lang="tr-TR" b="1" dirty="0">
                <a:solidFill>
                  <a:srgbClr val="FF0000"/>
                </a:solidFill>
              </a:rPr>
              <a:t/>
            </a:r>
            <a:br>
              <a:rPr lang="tr-TR" b="1" dirty="0">
                <a:solidFill>
                  <a:srgbClr val="FF0000"/>
                </a:solidFill>
              </a:rPr>
            </a:br>
            <a:r>
              <a:rPr lang="tr-TR" b="1" dirty="0" smtClean="0">
                <a:solidFill>
                  <a:srgbClr val="FF0000"/>
                </a:solidFill>
              </a:rPr>
              <a:t/>
            </a:r>
            <a:br>
              <a:rPr lang="tr-TR" b="1" dirty="0" smtClean="0">
                <a:solidFill>
                  <a:srgbClr val="FF0000"/>
                </a:solidFill>
              </a:rPr>
            </a:br>
            <a:r>
              <a:rPr lang="tr-TR" b="1" dirty="0" smtClean="0"/>
              <a:t>15/11/2018</a:t>
            </a:r>
            <a:endParaRPr lang="tr-TR" b="1" dirty="0"/>
          </a:p>
        </p:txBody>
      </p:sp>
      <p:sp>
        <p:nvSpPr>
          <p:cNvPr id="6" name="Slayt Numarası Yer Tutucusu 5"/>
          <p:cNvSpPr>
            <a:spLocks noGrp="1"/>
          </p:cNvSpPr>
          <p:nvPr>
            <p:ph type="sldNum" sz="quarter" idx="12"/>
          </p:nvPr>
        </p:nvSpPr>
        <p:spPr/>
        <p:txBody>
          <a:bodyPr/>
          <a:lstStyle/>
          <a:p>
            <a:fld id="{439F893C-C32F-4835-A1E5-850973405C58}" type="slidenum">
              <a:rPr lang="tr-TR" smtClean="0"/>
              <a:t>1</a:t>
            </a:fld>
            <a:endParaRPr lang="tr-TR"/>
          </a:p>
        </p:txBody>
      </p:sp>
      <p:pic>
        <p:nvPicPr>
          <p:cNvPr id="4" name="Resim 3"/>
          <p:cNvPicPr/>
          <p:nvPr/>
        </p:nvPicPr>
        <p:blipFill>
          <a:blip r:embed="rId2"/>
          <a:stretch>
            <a:fillRect/>
          </a:stretch>
        </p:blipFill>
        <p:spPr>
          <a:xfrm>
            <a:off x="251520" y="404664"/>
            <a:ext cx="2736304" cy="576064"/>
          </a:xfrm>
          <a:prstGeom prst="rect">
            <a:avLst/>
          </a:prstGeom>
        </p:spPr>
      </p:pic>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10</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2" name="Resim 1"/>
          <p:cNvPicPr>
            <a:picLocks noChangeAspect="1"/>
          </p:cNvPicPr>
          <p:nvPr/>
        </p:nvPicPr>
        <p:blipFill>
          <a:blip r:embed="rId3"/>
          <a:stretch>
            <a:fillRect/>
          </a:stretch>
        </p:blipFill>
        <p:spPr>
          <a:xfrm>
            <a:off x="572294" y="1532985"/>
            <a:ext cx="8114506" cy="4657725"/>
          </a:xfrm>
          <a:prstGeom prst="rect">
            <a:avLst/>
          </a:prstGeom>
        </p:spPr>
      </p:pic>
    </p:spTree>
    <p:extLst>
      <p:ext uri="{BB962C8B-B14F-4D97-AF65-F5344CB8AC3E}">
        <p14:creationId xmlns:p14="http://schemas.microsoft.com/office/powerpoint/2010/main" val="349801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11</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3" name="Resim 2"/>
          <p:cNvPicPr>
            <a:picLocks noChangeAspect="1"/>
          </p:cNvPicPr>
          <p:nvPr/>
        </p:nvPicPr>
        <p:blipFill>
          <a:blip r:embed="rId3"/>
          <a:stretch>
            <a:fillRect/>
          </a:stretch>
        </p:blipFill>
        <p:spPr>
          <a:xfrm>
            <a:off x="611560" y="1844824"/>
            <a:ext cx="8075240" cy="3581400"/>
          </a:xfrm>
          <a:prstGeom prst="rect">
            <a:avLst/>
          </a:prstGeom>
        </p:spPr>
      </p:pic>
    </p:spTree>
    <p:extLst>
      <p:ext uri="{BB962C8B-B14F-4D97-AF65-F5344CB8AC3E}">
        <p14:creationId xmlns:p14="http://schemas.microsoft.com/office/powerpoint/2010/main" val="3620364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12</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4" name="Resim 3"/>
          <p:cNvPicPr>
            <a:picLocks noChangeAspect="1"/>
          </p:cNvPicPr>
          <p:nvPr/>
        </p:nvPicPr>
        <p:blipFill>
          <a:blip r:embed="rId3"/>
          <a:stretch>
            <a:fillRect/>
          </a:stretch>
        </p:blipFill>
        <p:spPr>
          <a:xfrm>
            <a:off x="20668" y="1521289"/>
            <a:ext cx="8871812" cy="4524375"/>
          </a:xfrm>
          <a:prstGeom prst="rect">
            <a:avLst/>
          </a:prstGeom>
        </p:spPr>
      </p:pic>
    </p:spTree>
    <p:extLst>
      <p:ext uri="{BB962C8B-B14F-4D97-AF65-F5344CB8AC3E}">
        <p14:creationId xmlns:p14="http://schemas.microsoft.com/office/powerpoint/2010/main" val="273095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Resim 1"/>
          <p:cNvPicPr>
            <a:picLocks noChangeAspect="1"/>
          </p:cNvPicPr>
          <p:nvPr/>
        </p:nvPicPr>
        <p:blipFill>
          <a:blip r:embed="rId3"/>
          <a:stretch>
            <a:fillRect/>
          </a:stretch>
        </p:blipFill>
        <p:spPr>
          <a:xfrm>
            <a:off x="363401" y="1572111"/>
            <a:ext cx="8633222" cy="4657725"/>
          </a:xfrm>
          <a:prstGeom prst="rect">
            <a:avLst/>
          </a:prstGeom>
        </p:spPr>
      </p:pic>
    </p:spTree>
    <p:extLst>
      <p:ext uri="{BB962C8B-B14F-4D97-AF65-F5344CB8AC3E}">
        <p14:creationId xmlns:p14="http://schemas.microsoft.com/office/powerpoint/2010/main" val="3624520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Resim 2"/>
          <p:cNvPicPr>
            <a:picLocks noChangeAspect="1"/>
          </p:cNvPicPr>
          <p:nvPr/>
        </p:nvPicPr>
        <p:blipFill>
          <a:blip r:embed="rId3"/>
          <a:stretch>
            <a:fillRect/>
          </a:stretch>
        </p:blipFill>
        <p:spPr>
          <a:xfrm>
            <a:off x="562955" y="1547155"/>
            <a:ext cx="8114878" cy="4657725"/>
          </a:xfrm>
          <a:prstGeom prst="rect">
            <a:avLst/>
          </a:prstGeom>
        </p:spPr>
      </p:pic>
    </p:spTree>
    <p:extLst>
      <p:ext uri="{BB962C8B-B14F-4D97-AF65-F5344CB8AC3E}">
        <p14:creationId xmlns:p14="http://schemas.microsoft.com/office/powerpoint/2010/main" val="2802787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15</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Resim 1"/>
          <p:cNvPicPr>
            <a:picLocks noChangeAspect="1"/>
          </p:cNvPicPr>
          <p:nvPr/>
        </p:nvPicPr>
        <p:blipFill>
          <a:blip r:embed="rId3"/>
          <a:stretch>
            <a:fillRect/>
          </a:stretch>
        </p:blipFill>
        <p:spPr>
          <a:xfrm>
            <a:off x="492891" y="1545726"/>
            <a:ext cx="7895533" cy="4905375"/>
          </a:xfrm>
          <a:prstGeom prst="rect">
            <a:avLst/>
          </a:prstGeom>
        </p:spPr>
      </p:pic>
    </p:spTree>
    <p:extLst>
      <p:ext uri="{BB962C8B-B14F-4D97-AF65-F5344CB8AC3E}">
        <p14:creationId xmlns:p14="http://schemas.microsoft.com/office/powerpoint/2010/main" val="1099058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16</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Resim 2"/>
          <p:cNvPicPr>
            <a:picLocks noChangeAspect="1"/>
          </p:cNvPicPr>
          <p:nvPr/>
        </p:nvPicPr>
        <p:blipFill>
          <a:blip r:embed="rId3"/>
          <a:stretch>
            <a:fillRect/>
          </a:stretch>
        </p:blipFill>
        <p:spPr>
          <a:xfrm>
            <a:off x="107504" y="1464266"/>
            <a:ext cx="8280920" cy="4905375"/>
          </a:xfrm>
          <a:prstGeom prst="rect">
            <a:avLst/>
          </a:prstGeom>
        </p:spPr>
      </p:pic>
    </p:spTree>
    <p:extLst>
      <p:ext uri="{BB962C8B-B14F-4D97-AF65-F5344CB8AC3E}">
        <p14:creationId xmlns:p14="http://schemas.microsoft.com/office/powerpoint/2010/main" val="3607197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Resim 1"/>
          <p:cNvPicPr>
            <a:picLocks noChangeAspect="1"/>
          </p:cNvPicPr>
          <p:nvPr/>
        </p:nvPicPr>
        <p:blipFill>
          <a:blip r:embed="rId3"/>
          <a:stretch>
            <a:fillRect/>
          </a:stretch>
        </p:blipFill>
        <p:spPr>
          <a:xfrm>
            <a:off x="107504" y="1478776"/>
            <a:ext cx="8579296" cy="4886325"/>
          </a:xfrm>
          <a:prstGeom prst="rect">
            <a:avLst/>
          </a:prstGeom>
        </p:spPr>
      </p:pic>
    </p:spTree>
    <p:extLst>
      <p:ext uri="{BB962C8B-B14F-4D97-AF65-F5344CB8AC3E}">
        <p14:creationId xmlns:p14="http://schemas.microsoft.com/office/powerpoint/2010/main" val="234070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18</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Resim 2"/>
          <p:cNvPicPr>
            <a:picLocks noChangeAspect="1"/>
          </p:cNvPicPr>
          <p:nvPr/>
        </p:nvPicPr>
        <p:blipFill>
          <a:blip r:embed="rId3"/>
          <a:stretch>
            <a:fillRect/>
          </a:stretch>
        </p:blipFill>
        <p:spPr>
          <a:xfrm>
            <a:off x="395536" y="1555051"/>
            <a:ext cx="7992888" cy="4886325"/>
          </a:xfrm>
          <a:prstGeom prst="rect">
            <a:avLst/>
          </a:prstGeom>
        </p:spPr>
      </p:pic>
    </p:spTree>
    <p:extLst>
      <p:ext uri="{BB962C8B-B14F-4D97-AF65-F5344CB8AC3E}">
        <p14:creationId xmlns:p14="http://schemas.microsoft.com/office/powerpoint/2010/main" val="3007263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Resim 1"/>
          <p:cNvPicPr>
            <a:picLocks noChangeAspect="1"/>
          </p:cNvPicPr>
          <p:nvPr/>
        </p:nvPicPr>
        <p:blipFill>
          <a:blip r:embed="rId3"/>
          <a:stretch>
            <a:fillRect/>
          </a:stretch>
        </p:blipFill>
        <p:spPr>
          <a:xfrm>
            <a:off x="82549" y="1493488"/>
            <a:ext cx="8551689" cy="4924425"/>
          </a:xfrm>
          <a:prstGeom prst="rect">
            <a:avLst/>
          </a:prstGeom>
        </p:spPr>
      </p:pic>
    </p:spTree>
    <p:extLst>
      <p:ext uri="{BB962C8B-B14F-4D97-AF65-F5344CB8AC3E}">
        <p14:creationId xmlns:p14="http://schemas.microsoft.com/office/powerpoint/2010/main" val="1264327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3571114173"/>
              </p:ext>
            </p:extLst>
          </p:nvPr>
        </p:nvGraphicFramePr>
        <p:xfrm>
          <a:off x="467544" y="1112502"/>
          <a:ext cx="7560840" cy="5642110"/>
        </p:xfrm>
        <a:graphic>
          <a:graphicData uri="http://schemas.openxmlformats.org/drawingml/2006/table">
            <a:tbl>
              <a:tblPr firstRow="1" bandRow="1">
                <a:tableStyleId>{F5AB1C69-6EDB-4FF4-983F-18BD219EF322}</a:tableStyleId>
              </a:tblPr>
              <a:tblGrid>
                <a:gridCol w="3780420"/>
                <a:gridCol w="3780420"/>
              </a:tblGrid>
              <a:tr h="423622">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G1 Eğitim dilinin İngilizce olması</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G2- Akademisyen kadrosunun farklı eğitim ve araştırma kültürüne sahip üniversitelerden gelmiş olması</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G3- Tezli yüksek lisans  eğitimi yapan programı (ECE) bulunması </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G4- Farklı ülke ve kültürlerden gelen öğrencilerin çokluğu ve bu durumun yarattığı küresel etkileşimler</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G5- Bölümde başvurulan veya yürütülen TÜBİTAK, ve benzeri destekli projelerin varlığı</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G6- Müfredatın ihtiyaçlara göre güncellenmesi</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G7- Öğrencilerin ders hocalarına veya diğer akademik çalışanlara kolaylıkla ulaşabilmeleri</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596738">
                <a:tc>
                  <a:txBody>
                    <a:bodyPr/>
                    <a:lstStyle/>
                    <a:p>
                      <a:pPr algn="just" fontAlgn="t"/>
                      <a:r>
                        <a:rPr lang="tr-TR" sz="1300" b="0" i="0" u="none" strike="noStrike" dirty="0">
                          <a:effectLst/>
                          <a:latin typeface="Calibri" panose="020F0502020204030204" pitchFamily="34" charset="0"/>
                        </a:rPr>
                        <a:t>G8- Bölümde çalışan akademisyenlerin ileri araştırma çalışmaları için diğer üniversiteler veya araştırma merkezleri laboratuvarlarına erişim imkanına sahip olmaları</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G9- Mezunların yurtdışı ve yurtiçi iyi üniversitelerde lisansüstü eğitimlere kabul edilmesi</a:t>
                      </a: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G10-Bölümde LAZER, MEMS gibi ileri araştırma </a:t>
                      </a:r>
                      <a:r>
                        <a:rPr lang="tr-TR" sz="1300" b="0" i="0" u="none" strike="noStrike" dirty="0" err="1">
                          <a:effectLst/>
                          <a:latin typeface="Calibri" panose="020F0502020204030204" pitchFamily="34" charset="0"/>
                        </a:rPr>
                        <a:t>labaratuvarlarının</a:t>
                      </a:r>
                      <a:r>
                        <a:rPr lang="tr-TR" sz="1300" b="0" i="0" u="none" strike="noStrike" dirty="0">
                          <a:effectLst/>
                          <a:latin typeface="Calibri" panose="020F0502020204030204" pitchFamily="34" charset="0"/>
                        </a:rPr>
                        <a:t> var </a:t>
                      </a:r>
                      <a:r>
                        <a:rPr lang="tr-TR" sz="1300" b="0" i="0" u="none" strike="noStrike" dirty="0" smtClean="0">
                          <a:effectLst/>
                          <a:latin typeface="Calibri" panose="020F0502020204030204" pitchFamily="34" charset="0"/>
                        </a:rPr>
                        <a:t>olması</a:t>
                      </a:r>
                      <a:endParaRPr lang="tr-TR" sz="1300" b="0" i="0" u="none" strike="noStrike" dirty="0">
                        <a:effectLst/>
                        <a:latin typeface="Calibri" panose="020F0502020204030204" pitchFamily="34" charset="0"/>
                      </a:endParaRP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G11-Akademisyenlerin yürüttüğü ileri araştırma projelerinde öğrencilerin araştırmacı olarak dahil </a:t>
                      </a:r>
                      <a:r>
                        <a:rPr lang="tr-TR" sz="1300" b="0" i="0" u="none" strike="noStrike" dirty="0" smtClean="0">
                          <a:effectLst/>
                          <a:latin typeface="Calibri" panose="020F0502020204030204" pitchFamily="34" charset="0"/>
                        </a:rPr>
                        <a:t>edilmesi</a:t>
                      </a:r>
                      <a:endParaRPr lang="tr-TR" sz="1300" b="0" i="0" u="none" strike="noStrike" dirty="0">
                        <a:effectLst/>
                        <a:latin typeface="Calibri" panose="020F0502020204030204" pitchFamily="34" charset="0"/>
                      </a:endParaRPr>
                    </a:p>
                  </a:txBody>
                  <a:tcPr marL="9525" marR="9525" marT="9525" marB="0"/>
                </a:tc>
                <a:tc>
                  <a:txBody>
                    <a:bodyPr/>
                    <a:lstStyle/>
                    <a:p>
                      <a:pPr algn="ctr"/>
                      <a:r>
                        <a:rPr lang="tr-TR" sz="2000" dirty="0" smtClean="0">
                          <a:sym typeface="Wingdings" panose="05000000000000000000" pitchFamily="2" charset="2"/>
                        </a:rPr>
                        <a:t></a:t>
                      </a:r>
                      <a:endParaRPr lang="tr-TR" sz="2000" dirty="0"/>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20</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Resim 2"/>
          <p:cNvPicPr>
            <a:picLocks noChangeAspect="1"/>
          </p:cNvPicPr>
          <p:nvPr/>
        </p:nvPicPr>
        <p:blipFill>
          <a:blip r:embed="rId3"/>
          <a:stretch>
            <a:fillRect/>
          </a:stretch>
        </p:blipFill>
        <p:spPr>
          <a:xfrm>
            <a:off x="138051" y="1460500"/>
            <a:ext cx="8379098" cy="4895850"/>
          </a:xfrm>
          <a:prstGeom prst="rect">
            <a:avLst/>
          </a:prstGeom>
        </p:spPr>
      </p:pic>
    </p:spTree>
    <p:extLst>
      <p:ext uri="{BB962C8B-B14F-4D97-AF65-F5344CB8AC3E}">
        <p14:creationId xmlns:p14="http://schemas.microsoft.com/office/powerpoint/2010/main" val="367471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21</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Resim 1"/>
          <p:cNvPicPr>
            <a:picLocks noChangeAspect="1"/>
          </p:cNvPicPr>
          <p:nvPr/>
        </p:nvPicPr>
        <p:blipFill>
          <a:blip r:embed="rId3"/>
          <a:stretch>
            <a:fillRect/>
          </a:stretch>
        </p:blipFill>
        <p:spPr>
          <a:xfrm>
            <a:off x="107504" y="1465899"/>
            <a:ext cx="8709992" cy="4886325"/>
          </a:xfrm>
          <a:prstGeom prst="rect">
            <a:avLst/>
          </a:prstGeom>
        </p:spPr>
      </p:pic>
    </p:spTree>
    <p:extLst>
      <p:ext uri="{BB962C8B-B14F-4D97-AF65-F5344CB8AC3E}">
        <p14:creationId xmlns:p14="http://schemas.microsoft.com/office/powerpoint/2010/main" val="744857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22</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Resim 2"/>
          <p:cNvPicPr>
            <a:picLocks noChangeAspect="1"/>
          </p:cNvPicPr>
          <p:nvPr/>
        </p:nvPicPr>
        <p:blipFill>
          <a:blip r:embed="rId3"/>
          <a:stretch>
            <a:fillRect/>
          </a:stretch>
        </p:blipFill>
        <p:spPr>
          <a:xfrm>
            <a:off x="107504" y="1517301"/>
            <a:ext cx="8856984" cy="4876800"/>
          </a:xfrm>
          <a:prstGeom prst="rect">
            <a:avLst/>
          </a:prstGeom>
        </p:spPr>
      </p:pic>
    </p:spTree>
    <p:extLst>
      <p:ext uri="{BB962C8B-B14F-4D97-AF65-F5344CB8AC3E}">
        <p14:creationId xmlns:p14="http://schemas.microsoft.com/office/powerpoint/2010/main" val="239952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21" name="143 Metin kutusu">
            <a:extLst>
              <a:ext uri="{FF2B5EF4-FFF2-40B4-BE49-F238E27FC236}">
                <a16:creationId xmlns:xdr="http://schemas.openxmlformats.org/drawingml/2006/spreadsheetDrawing" xmlns:a16="http://schemas.microsoft.com/office/drawing/2014/main" xmlns="" xmlns:lc="http://schemas.openxmlformats.org/drawingml/2006/lockedCanvas" id="{00000000-0008-0000-0000-000002000000}"/>
              </a:ext>
            </a:extLst>
          </p:cNvPr>
          <p:cNvSpPr txBox="1"/>
          <p:nvPr/>
        </p:nvSpPr>
        <p:spPr>
          <a:xfrm>
            <a:off x="448201" y="2524125"/>
            <a:ext cx="28703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a:extLst>
              <a:ext uri="{FF2B5EF4-FFF2-40B4-BE49-F238E27FC236}">
                <a16:creationId xmlns:xdr="http://schemas.openxmlformats.org/drawingml/2006/spreadsheetDrawing" xmlns:a16="http://schemas.microsoft.com/office/drawing/2014/main" xmlns="" xmlns:lc="http://schemas.openxmlformats.org/drawingml/2006/lockedCanvas" id="{00000000-0008-0000-0000-000003000000}"/>
              </a:ext>
            </a:extLst>
          </p:cNvPr>
          <p:cNvSpPr txBox="1"/>
          <p:nvPr/>
        </p:nvSpPr>
        <p:spPr>
          <a:xfrm>
            <a:off x="448201" y="2686050"/>
            <a:ext cx="28703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8" name="Resim 7"/>
          <p:cNvPicPr>
            <a:picLocks noChangeAspect="1"/>
          </p:cNvPicPr>
          <p:nvPr/>
        </p:nvPicPr>
        <p:blipFill>
          <a:blip r:embed="rId3"/>
          <a:stretch>
            <a:fillRect/>
          </a:stretch>
        </p:blipFill>
        <p:spPr>
          <a:xfrm>
            <a:off x="142731" y="1363218"/>
            <a:ext cx="9001269" cy="4324350"/>
          </a:xfrm>
          <a:prstGeom prst="rect">
            <a:avLst/>
          </a:prstGeom>
        </p:spPr>
      </p:pic>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21" name="143 Metin kutusu">
            <a:extLst>
              <a:ext uri="{FF2B5EF4-FFF2-40B4-BE49-F238E27FC236}">
                <a16:creationId xmlns:xdr="http://schemas.openxmlformats.org/drawingml/2006/spreadsheetDrawing" xmlns:a16="http://schemas.microsoft.com/office/drawing/2014/main" xmlns="" xmlns:lc="http://schemas.openxmlformats.org/drawingml/2006/lockedCanvas" id="{00000000-0008-0000-0000-000002000000}"/>
              </a:ext>
            </a:extLst>
          </p:cNvPr>
          <p:cNvSpPr txBox="1"/>
          <p:nvPr/>
        </p:nvSpPr>
        <p:spPr>
          <a:xfrm>
            <a:off x="448201" y="2524125"/>
            <a:ext cx="28703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a:extLst>
              <a:ext uri="{FF2B5EF4-FFF2-40B4-BE49-F238E27FC236}">
                <a16:creationId xmlns:xdr="http://schemas.openxmlformats.org/drawingml/2006/spreadsheetDrawing" xmlns:a16="http://schemas.microsoft.com/office/drawing/2014/main" xmlns="" xmlns:lc="http://schemas.openxmlformats.org/drawingml/2006/lockedCanvas" id="{00000000-0008-0000-0000-000003000000}"/>
              </a:ext>
            </a:extLst>
          </p:cNvPr>
          <p:cNvSpPr txBox="1"/>
          <p:nvPr/>
        </p:nvSpPr>
        <p:spPr>
          <a:xfrm>
            <a:off x="448201" y="2686050"/>
            <a:ext cx="28703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4" name="Resim 3"/>
          <p:cNvPicPr>
            <a:picLocks noChangeAspect="1"/>
          </p:cNvPicPr>
          <p:nvPr/>
        </p:nvPicPr>
        <p:blipFill>
          <a:blip r:embed="rId3"/>
          <a:stretch>
            <a:fillRect/>
          </a:stretch>
        </p:blipFill>
        <p:spPr>
          <a:xfrm>
            <a:off x="13648" y="1193154"/>
            <a:ext cx="9130352" cy="4705350"/>
          </a:xfrm>
          <a:prstGeom prst="rect">
            <a:avLst/>
          </a:prstGeom>
        </p:spPr>
      </p:pic>
    </p:spTree>
    <p:extLst>
      <p:ext uri="{BB962C8B-B14F-4D97-AF65-F5344CB8AC3E}">
        <p14:creationId xmlns:p14="http://schemas.microsoft.com/office/powerpoint/2010/main" val="440030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25</a:t>
            </a:fld>
            <a:endParaRPr lang="tr-TR"/>
          </a:p>
        </p:txBody>
      </p:sp>
      <p:graphicFrame>
        <p:nvGraphicFramePr>
          <p:cNvPr id="9" name="Grafik 8"/>
          <p:cNvGraphicFramePr/>
          <p:nvPr>
            <p:extLst>
              <p:ext uri="{D42A27DB-BD31-4B8C-83A1-F6EECF244321}">
                <p14:modId xmlns:p14="http://schemas.microsoft.com/office/powerpoint/2010/main" val="1935336404"/>
              </p:ext>
            </p:extLst>
          </p:nvPr>
        </p:nvGraphicFramePr>
        <p:xfrm>
          <a:off x="179512" y="2474912"/>
          <a:ext cx="8856984" cy="4064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Resim 5"/>
          <p:cNvPicPr/>
          <p:nvPr/>
        </p:nvPicPr>
        <p:blipFill>
          <a:blip r:embed="rId3"/>
          <a:stretch>
            <a:fillRect/>
          </a:stretch>
        </p:blipFill>
        <p:spPr>
          <a:xfrm>
            <a:off x="107504" y="132560"/>
            <a:ext cx="2736304" cy="576064"/>
          </a:xfrm>
          <a:prstGeom prst="rect">
            <a:avLst/>
          </a:prstGeom>
        </p:spPr>
      </p:pic>
    </p:spTree>
    <p:extLst>
      <p:ext uri="{BB962C8B-B14F-4D97-AF65-F5344CB8AC3E}">
        <p14:creationId xmlns:p14="http://schemas.microsoft.com/office/powerpoint/2010/main" val="5459970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26</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graphicFrame>
        <p:nvGraphicFramePr>
          <p:cNvPr id="2" name="Tablo 1"/>
          <p:cNvGraphicFramePr>
            <a:graphicFrameLocks noGrp="1"/>
          </p:cNvGraphicFramePr>
          <p:nvPr>
            <p:extLst>
              <p:ext uri="{D42A27DB-BD31-4B8C-83A1-F6EECF244321}">
                <p14:modId xmlns:p14="http://schemas.microsoft.com/office/powerpoint/2010/main" val="1376876385"/>
              </p:ext>
            </p:extLst>
          </p:nvPr>
        </p:nvGraphicFramePr>
        <p:xfrm>
          <a:off x="639573" y="1700808"/>
          <a:ext cx="8229601" cy="3929372"/>
        </p:xfrm>
        <a:graphic>
          <a:graphicData uri="http://schemas.openxmlformats.org/drawingml/2006/table">
            <a:tbl>
              <a:tblPr>
                <a:tableStyleId>{5C22544A-7EE6-4342-B048-85BDC9FD1C3A}</a:tableStyleId>
              </a:tblPr>
              <a:tblGrid>
                <a:gridCol w="518215"/>
                <a:gridCol w="459326"/>
                <a:gridCol w="565325"/>
                <a:gridCol w="565325"/>
                <a:gridCol w="697823"/>
                <a:gridCol w="565325"/>
                <a:gridCol w="229664"/>
                <a:gridCol w="1457478"/>
                <a:gridCol w="1872639"/>
                <a:gridCol w="565325"/>
                <a:gridCol w="733156"/>
              </a:tblGrid>
              <a:tr h="167771">
                <a:tc>
                  <a:txBody>
                    <a:bodyPr/>
                    <a:lstStyle/>
                    <a:p>
                      <a:pPr algn="l" fontAlgn="b"/>
                      <a:r>
                        <a:rPr lang="tr-TR" sz="900" u="none" strike="noStrike">
                          <a:effectLst/>
                        </a:rPr>
                        <a:t>DF NO</a:t>
                      </a:r>
                      <a:endParaRPr lang="tr-TR" sz="900" b="1"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2018-0121</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r>
                        <a:rPr lang="tr-TR" sz="1000" u="none" strike="noStrike">
                          <a:effectLst/>
                        </a:rPr>
                        <a:t>Tarih:</a:t>
                      </a:r>
                      <a:endParaRPr lang="tr-TR" sz="1000" b="1"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15.10.2018</a:t>
                      </a:r>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Tekrarlayan Bir Uygunsuzluk mu?</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E</a:t>
                      </a:r>
                      <a:endParaRPr lang="tr-TR" sz="1000" b="0" i="0" u="none" strike="noStrike">
                        <a:solidFill>
                          <a:srgbClr val="000000"/>
                        </a:solidFill>
                        <a:effectLst/>
                        <a:latin typeface="Calibri" panose="020F0502020204030204" pitchFamily="34" charset="0"/>
                      </a:endParaRPr>
                    </a:p>
                  </a:txBody>
                  <a:tcPr marL="0" marR="0" marT="0" marB="0"/>
                </a:tc>
                <a:tc>
                  <a:txBody>
                    <a:bodyPr/>
                    <a:lstStyle/>
                    <a:p>
                      <a:pPr algn="l" fontAlgn="b"/>
                      <a:r>
                        <a:rPr lang="tr-TR" sz="1000" u="none" strike="noStrike">
                          <a:effectLst/>
                        </a:rPr>
                        <a:t>H</a:t>
                      </a:r>
                      <a:endParaRPr lang="tr-TR" sz="1000" b="0" i="0" u="none" strike="noStrike">
                        <a:solidFill>
                          <a:srgbClr val="000000"/>
                        </a:solidFill>
                        <a:effectLst/>
                        <a:latin typeface="Calibri" panose="020F0502020204030204" pitchFamily="34" charset="0"/>
                      </a:endParaRPr>
                    </a:p>
                  </a:txBody>
                  <a:tcPr marL="0" marR="0" marT="0" marB="0"/>
                </a:tc>
              </a:tr>
              <a:tr h="141281">
                <a:tc>
                  <a:txBody>
                    <a:bodyPr/>
                    <a:lstStyle/>
                    <a:p>
                      <a:pPr algn="l"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282561">
                <a:tc gridSpan="2">
                  <a:txBody>
                    <a:bodyPr/>
                    <a:lstStyle/>
                    <a:p>
                      <a:pPr algn="l" fontAlgn="b"/>
                      <a:r>
                        <a:rPr lang="tr-TR" sz="900" u="none" strike="noStrike">
                          <a:effectLst/>
                        </a:rPr>
                        <a:t>TESPİT YERİ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l" fontAlgn="b"/>
                      <a:r>
                        <a:rPr lang="tr-TR" sz="900" u="none" strike="noStrike">
                          <a:effectLst/>
                        </a:rPr>
                        <a:t>İç Denetim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900" u="none" strike="noStrike">
                          <a:effectLst/>
                        </a:rPr>
                        <a:t>x</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İç Müşteri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50111">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Dış Denetim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Dış Müşteri Memnuniyetsizliği</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r>
              <a:tr h="167771">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Eğitim Sonuçları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Çalışan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7771">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Personel Performans Değerlendirme</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Kalite Hedef Uygunsuzluğu</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7771">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Tedarikçi Değerlendirme</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Dokümantasyon</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7771">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İşgüvenliği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700" u="none" strike="noStrike">
                          <a:effectLst/>
                        </a:rPr>
                        <a:t> </a:t>
                      </a:r>
                      <a:endParaRPr lang="tr-TR" sz="700" b="0" i="0" u="none" strike="noStrike">
                        <a:solidFill>
                          <a:srgbClr val="000000"/>
                        </a:solidFill>
                        <a:effectLst/>
                        <a:latin typeface="Tahoma" panose="020B0604030504040204" pitchFamily="34" charset="0"/>
                      </a:endParaRPr>
                    </a:p>
                  </a:txBody>
                  <a:tcPr marL="0" marR="0" marT="0" marB="0" anchor="b"/>
                </a:tc>
              </a:tr>
              <a:tr h="167771">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Acil Durumlar</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7771">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Veri Analizi</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ctr"/>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ct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41281">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50111">
                <a:tc gridSpan="11">
                  <a:txBody>
                    <a:bodyPr/>
                    <a:lstStyle/>
                    <a:p>
                      <a:pPr algn="l" fontAlgn="b"/>
                      <a:r>
                        <a:rPr lang="tr-TR" sz="900" u="none" strike="noStrike">
                          <a:effectLst/>
                        </a:rPr>
                        <a:t>UYGUNSUZLUK TANIMI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47684">
                <a:tc gridSpan="11">
                  <a:txBody>
                    <a:bodyPr/>
                    <a:lstStyle/>
                    <a:p>
                      <a:pPr algn="ctr" fontAlgn="ctr"/>
                      <a:r>
                        <a:rPr lang="tr-TR" sz="1100" u="none" strike="noStrike">
                          <a:effectLst/>
                        </a:rPr>
                        <a:t>EE-RA-0001 Risk Analizi 03.05.2018 Rev:0 dosyasında şiddet ve keşif değerlerinin, varolan kontrollerin hatalı tanımlandığı tespit edilmiştir. RÖF değerlerinin düzeltilmesi gerekmektedir. Yüksek değerli riskler için planlanan faaliyetlerin terminlerinin çoğunlukla aynı olduğu ve sorumlular ile istişare edilmediği ve terminlerin analiz dosyasında yanlış kolona girildiği tespit edilmiştir. Madde 4.1 için yeniden düzenlenmesi önerilen birim SWOT'una göre risk analizi dosyasında düzenleme yapılması gerekmektedir.  (ISO 9001:2015 Madde No:6.1.2.)-MİNÖR</a:t>
                      </a:r>
                      <a:endParaRPr lang="tr-TR" sz="11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50111">
                <a:tc gridSpan="5">
                  <a:txBody>
                    <a:bodyPr/>
                    <a:lstStyle/>
                    <a:p>
                      <a:pPr algn="ctr" fontAlgn="b"/>
                      <a:r>
                        <a:rPr lang="tr-TR" sz="900" u="none" strike="noStrike">
                          <a:effectLst/>
                        </a:rPr>
                        <a:t>DF AÇILAN BÖLÜM ONAYI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900" u="none" strike="noStrike">
                          <a:effectLst/>
                        </a:rPr>
                        <a:t>DF AÇAN ONAYI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00443">
                <a:tc gridSpan="5">
                  <a:txBody>
                    <a:bodyPr/>
                    <a:lstStyle/>
                    <a:p>
                      <a:pPr algn="ctr" fontAlgn="ctr"/>
                      <a:r>
                        <a:rPr lang="tr-TR" sz="900" u="none" strike="noStrike">
                          <a:effectLst/>
                        </a:rPr>
                        <a:t>Prof.Dr. Engin ARSLAN (Bölüm Başkanı)</a:t>
                      </a:r>
                      <a:endParaRPr lang="tr-TR" sz="9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900" u="none" strike="noStrike">
                          <a:effectLst/>
                        </a:rPr>
                        <a:t>Dr. Öğr. Üyesi Kamer ÖZGÜN-Dr. Öğr. Üyesi M.Fatih AK</a:t>
                      </a:r>
                      <a:endParaRPr lang="tr-TR" sz="9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50111">
                <a:tc gridSpan="11">
                  <a:txBody>
                    <a:bodyPr/>
                    <a:lstStyle/>
                    <a:p>
                      <a:pPr algn="l" fontAlgn="b"/>
                      <a:r>
                        <a:rPr lang="tr-TR" sz="900" u="none" strike="noStrike">
                          <a:effectLst/>
                        </a:rPr>
                        <a:t>KÖK NEDEN</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1281">
                <a:tc gridSpan="11">
                  <a:txBody>
                    <a:bodyPr/>
                    <a:lstStyle/>
                    <a:p>
                      <a:pPr algn="ctr" fontAlgn="ctr"/>
                      <a:r>
                        <a:rPr lang="tr-TR" sz="900" u="none" strike="noStrike" dirty="0" err="1">
                          <a:effectLst/>
                        </a:rPr>
                        <a:t>KYS'nin</a:t>
                      </a:r>
                      <a:r>
                        <a:rPr lang="tr-TR" sz="900" u="none" strike="noStrike" dirty="0">
                          <a:effectLst/>
                        </a:rPr>
                        <a:t> ilk defa yapılıyor olması</a:t>
                      </a:r>
                      <a:endParaRPr lang="tr-TR" sz="900" b="0" i="0" u="none" strike="noStrike" dirty="0">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73" name="Metin kutusu 1"/>
          <p:cNvSpPr txBox="1"/>
          <p:nvPr/>
        </p:nvSpPr>
        <p:spPr>
          <a:xfrm>
            <a:off x="8307198" y="2491383"/>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2"/>
          <p:cNvSpPr txBox="1"/>
          <p:nvPr/>
        </p:nvSpPr>
        <p:spPr>
          <a:xfrm>
            <a:off x="9050148" y="2472333"/>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19"/>
          <p:cNvSpPr txBox="1"/>
          <p:nvPr/>
        </p:nvSpPr>
        <p:spPr>
          <a:xfrm>
            <a:off x="8307198" y="2491383"/>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20"/>
          <p:cNvSpPr txBox="1"/>
          <p:nvPr/>
        </p:nvSpPr>
        <p:spPr>
          <a:xfrm>
            <a:off x="9050148" y="2472333"/>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2340244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27</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sp>
        <p:nvSpPr>
          <p:cNvPr id="89" name="Metin kutusu 3"/>
          <p:cNvSpPr txBox="1"/>
          <p:nvPr/>
        </p:nvSpPr>
        <p:spPr>
          <a:xfrm>
            <a:off x="2422817" y="929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4"/>
          <p:cNvSpPr txBox="1"/>
          <p:nvPr/>
        </p:nvSpPr>
        <p:spPr>
          <a:xfrm>
            <a:off x="2422817" y="94552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5"/>
          <p:cNvSpPr txBox="1"/>
          <p:nvPr/>
        </p:nvSpPr>
        <p:spPr>
          <a:xfrm>
            <a:off x="2422817" y="96172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6"/>
          <p:cNvSpPr txBox="1"/>
          <p:nvPr/>
        </p:nvSpPr>
        <p:spPr>
          <a:xfrm>
            <a:off x="2422817" y="977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7"/>
          <p:cNvSpPr txBox="1"/>
          <p:nvPr/>
        </p:nvSpPr>
        <p:spPr>
          <a:xfrm>
            <a:off x="2422817" y="99410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8"/>
          <p:cNvSpPr txBox="1"/>
          <p:nvPr/>
        </p:nvSpPr>
        <p:spPr>
          <a:xfrm>
            <a:off x="2422817" y="101029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9"/>
          <p:cNvSpPr txBox="1"/>
          <p:nvPr/>
        </p:nvSpPr>
        <p:spPr>
          <a:xfrm>
            <a:off x="2422817" y="10588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10"/>
          <p:cNvSpPr txBox="1"/>
          <p:nvPr/>
        </p:nvSpPr>
        <p:spPr>
          <a:xfrm>
            <a:off x="2422817" y="102649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11"/>
          <p:cNvSpPr txBox="1"/>
          <p:nvPr/>
        </p:nvSpPr>
        <p:spPr>
          <a:xfrm>
            <a:off x="2422817" y="10426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12"/>
          <p:cNvSpPr txBox="1"/>
          <p:nvPr/>
        </p:nvSpPr>
        <p:spPr>
          <a:xfrm>
            <a:off x="2422817" y="10588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13"/>
          <p:cNvSpPr txBox="1"/>
          <p:nvPr/>
        </p:nvSpPr>
        <p:spPr>
          <a:xfrm>
            <a:off x="2422817" y="10750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14"/>
          <p:cNvSpPr txBox="1"/>
          <p:nvPr/>
        </p:nvSpPr>
        <p:spPr>
          <a:xfrm>
            <a:off x="2422817" y="10912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15"/>
          <p:cNvSpPr txBox="1"/>
          <p:nvPr/>
        </p:nvSpPr>
        <p:spPr>
          <a:xfrm>
            <a:off x="2422817" y="11074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16"/>
          <p:cNvSpPr txBox="1"/>
          <p:nvPr/>
        </p:nvSpPr>
        <p:spPr>
          <a:xfrm>
            <a:off x="2422817" y="11236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17"/>
          <p:cNvSpPr txBox="1"/>
          <p:nvPr/>
        </p:nvSpPr>
        <p:spPr>
          <a:xfrm>
            <a:off x="2422817" y="1139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21"/>
          <p:cNvSpPr txBox="1"/>
          <p:nvPr/>
        </p:nvSpPr>
        <p:spPr>
          <a:xfrm>
            <a:off x="2422817" y="92933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5" name="Metin kutusu 22"/>
          <p:cNvSpPr txBox="1"/>
          <p:nvPr/>
        </p:nvSpPr>
        <p:spPr>
          <a:xfrm>
            <a:off x="2422817" y="94552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6" name="Metin kutusu 23"/>
          <p:cNvSpPr txBox="1"/>
          <p:nvPr/>
        </p:nvSpPr>
        <p:spPr>
          <a:xfrm>
            <a:off x="2422817" y="96172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7" name="Metin kutusu 24"/>
          <p:cNvSpPr txBox="1"/>
          <p:nvPr/>
        </p:nvSpPr>
        <p:spPr>
          <a:xfrm>
            <a:off x="2422817" y="97791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8" name="Metin kutusu 25"/>
          <p:cNvSpPr txBox="1"/>
          <p:nvPr/>
        </p:nvSpPr>
        <p:spPr>
          <a:xfrm>
            <a:off x="2422817" y="99410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9" name="Metin kutusu 26"/>
          <p:cNvSpPr txBox="1"/>
          <p:nvPr/>
        </p:nvSpPr>
        <p:spPr>
          <a:xfrm>
            <a:off x="2422817" y="101029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0" name="Metin kutusu 27"/>
          <p:cNvSpPr txBox="1"/>
          <p:nvPr/>
        </p:nvSpPr>
        <p:spPr>
          <a:xfrm>
            <a:off x="2422817" y="10588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28"/>
          <p:cNvSpPr txBox="1"/>
          <p:nvPr/>
        </p:nvSpPr>
        <p:spPr>
          <a:xfrm>
            <a:off x="2422817" y="102649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29"/>
          <p:cNvSpPr txBox="1"/>
          <p:nvPr/>
        </p:nvSpPr>
        <p:spPr>
          <a:xfrm>
            <a:off x="2422817" y="104268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30"/>
          <p:cNvSpPr txBox="1"/>
          <p:nvPr/>
        </p:nvSpPr>
        <p:spPr>
          <a:xfrm>
            <a:off x="2422817" y="105887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31"/>
          <p:cNvSpPr txBox="1"/>
          <p:nvPr/>
        </p:nvSpPr>
        <p:spPr>
          <a:xfrm>
            <a:off x="2422817" y="107506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32"/>
          <p:cNvSpPr txBox="1"/>
          <p:nvPr/>
        </p:nvSpPr>
        <p:spPr>
          <a:xfrm>
            <a:off x="2422817" y="1091261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33"/>
          <p:cNvSpPr txBox="1"/>
          <p:nvPr/>
        </p:nvSpPr>
        <p:spPr>
          <a:xfrm>
            <a:off x="2422817" y="1107453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34"/>
          <p:cNvSpPr txBox="1"/>
          <p:nvPr/>
        </p:nvSpPr>
        <p:spPr>
          <a:xfrm>
            <a:off x="2422817" y="1123646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35"/>
          <p:cNvSpPr txBox="1"/>
          <p:nvPr/>
        </p:nvSpPr>
        <p:spPr>
          <a:xfrm>
            <a:off x="2422817" y="1139838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2" name="Tablo 1"/>
          <p:cNvGraphicFramePr>
            <a:graphicFrameLocks noGrp="1"/>
          </p:cNvGraphicFramePr>
          <p:nvPr>
            <p:extLst>
              <p:ext uri="{D42A27DB-BD31-4B8C-83A1-F6EECF244321}">
                <p14:modId xmlns:p14="http://schemas.microsoft.com/office/powerpoint/2010/main" val="184913504"/>
              </p:ext>
            </p:extLst>
          </p:nvPr>
        </p:nvGraphicFramePr>
        <p:xfrm>
          <a:off x="899592" y="1425323"/>
          <a:ext cx="7125334" cy="4525978"/>
        </p:xfrm>
        <a:graphic>
          <a:graphicData uri="http://schemas.openxmlformats.org/drawingml/2006/table">
            <a:tbl>
              <a:tblPr>
                <a:tableStyleId>{5C22544A-7EE6-4342-B048-85BDC9FD1C3A}</a:tableStyleId>
              </a:tblPr>
              <a:tblGrid>
                <a:gridCol w="443898"/>
                <a:gridCol w="397978"/>
                <a:gridCol w="489819"/>
                <a:gridCol w="489819"/>
                <a:gridCol w="604620"/>
                <a:gridCol w="489819"/>
                <a:gridCol w="198989"/>
                <a:gridCol w="1262814"/>
                <a:gridCol w="1622525"/>
                <a:gridCol w="489819"/>
                <a:gridCol w="635234"/>
              </a:tblGrid>
              <a:tr h="129969">
                <a:tc gridSpan="11">
                  <a:txBody>
                    <a:bodyPr/>
                    <a:lstStyle/>
                    <a:p>
                      <a:pPr algn="l" fontAlgn="b"/>
                      <a:r>
                        <a:rPr lang="tr-TR" sz="800" u="none" strike="noStrike">
                          <a:effectLst/>
                        </a:rPr>
                        <a:t>YAPILACAK GEÇİCİ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9969">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b"/>
                      <a:r>
                        <a:rPr lang="tr-TR" sz="800" u="none" strike="noStrike">
                          <a:effectLst/>
                        </a:rPr>
                        <a:t>Risk Analizi ve Swot Analizi dosyaları kurallara uygun olarak yeniden düzenlenmesi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sv-SE" sz="800" u="none" strike="noStrike">
                          <a:effectLst/>
                        </a:rPr>
                        <a:t>Araş. Gör. Menduh Furkan ASLAN</a:t>
                      </a:r>
                      <a:endParaRPr lang="sv-SE"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13/11/2018</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gridSpan="11">
                  <a:txBody>
                    <a:bodyPr/>
                    <a:lstStyle/>
                    <a:p>
                      <a:pPr algn="l" fontAlgn="b"/>
                      <a:r>
                        <a:rPr lang="tr-TR" sz="800" u="none" strike="noStrike">
                          <a:effectLst/>
                        </a:rPr>
                        <a:t>YAPILACAK KALICI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9969">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b"/>
                      <a:r>
                        <a:rPr lang="tr-TR" sz="800" u="none" strike="noStrike">
                          <a:effectLst/>
                        </a:rPr>
                        <a:t>Risk analizleri aylık olarak takip edilecektir.</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sv-SE" sz="800" u="none" strike="noStrike">
                          <a:effectLst/>
                        </a:rPr>
                        <a:t>Araş. Gör. Menduh Furkan ASLAN</a:t>
                      </a:r>
                      <a:endParaRPr lang="sv-SE"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31.12.2019</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gridSpan="11">
                  <a:txBody>
                    <a:bodyPr/>
                    <a:lstStyle/>
                    <a:p>
                      <a:pPr algn="l" fontAlgn="b"/>
                      <a:r>
                        <a:rPr lang="tr-TR" sz="800" u="none" strike="noStrike">
                          <a:effectLst/>
                        </a:rPr>
                        <a:t>TAKİP VE 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9969">
                <a:tc gridSpan="2">
                  <a:txBody>
                    <a:bodyPr/>
                    <a:lstStyle/>
                    <a:p>
                      <a:pPr algn="ctr" fontAlgn="b"/>
                      <a:r>
                        <a:rPr lang="tr-TR" sz="800" u="none" strike="noStrike">
                          <a:effectLst/>
                        </a:rPr>
                        <a:t>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Takibi Gerçekleştiren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Takip Sonucu&amp;Karar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Takip Eden Onayı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9969">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366970">
                <a:tc gridSpan="2">
                  <a:txBody>
                    <a:bodyPr/>
                    <a:lstStyle/>
                    <a:p>
                      <a:pPr algn="l" fontAlgn="b"/>
                      <a:r>
                        <a:rPr lang="tr-TR" sz="800" u="none" strike="noStrike">
                          <a:effectLst/>
                        </a:rPr>
                        <a:t>Faaliyetin Etkinlik 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hMerge="1">
                  <a:txBody>
                    <a:bodyPr/>
                    <a:lstStyle/>
                    <a:p>
                      <a:endParaRPr lang="tr-TR"/>
                    </a:p>
                  </a:txBody>
                  <a:tcPr/>
                </a:tc>
              </a:tr>
              <a:tr h="129969">
                <a:tc gridSpan="5">
                  <a:txBody>
                    <a:bodyPr/>
                    <a:lstStyle/>
                    <a:p>
                      <a:pPr algn="l" fontAlgn="b"/>
                      <a:r>
                        <a:rPr lang="tr-TR" sz="800" u="none" strike="noStrike">
                          <a:effectLst/>
                        </a:rPr>
                        <a:t>Sonuç</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129969">
                <a:tc gridSpan="11">
                  <a:txBody>
                    <a:bodyPr/>
                    <a:lstStyle/>
                    <a:p>
                      <a:pPr algn="l" fontAlgn="b"/>
                      <a:r>
                        <a:rPr lang="tr-TR" sz="800" u="none" strike="noStrike">
                          <a:effectLst/>
                        </a:rPr>
                        <a:t>DF'NİN ETKİLEDİĞİ DOKÜMANTASYONLAR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9969">
                <a:tc gridSpan="2">
                  <a:txBody>
                    <a:bodyPr/>
                    <a:lstStyle/>
                    <a:p>
                      <a:pPr algn="l" fontAlgn="b"/>
                      <a:r>
                        <a:rPr lang="tr-TR" sz="800" u="none" strike="noStrike">
                          <a:effectLst/>
                        </a:rPr>
                        <a:t>Kalite El Kitabı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a:txBody>
                    <a:bodyPr/>
                    <a:lstStyle/>
                    <a:p>
                      <a:pPr algn="l" fontAlgn="b"/>
                      <a:r>
                        <a:rPr lang="tr-TR" sz="800" u="none" strike="noStrike">
                          <a:effectLst/>
                        </a:rPr>
                        <a:t>Prosedür</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a:txBody>
                    <a:bodyPr/>
                    <a:lstStyle/>
                    <a:p>
                      <a:pPr algn="l" fontAlgn="b"/>
                      <a:r>
                        <a:rPr lang="tr-TR" sz="800" u="none" strike="noStrike">
                          <a:effectLst/>
                        </a:rPr>
                        <a:t>Talimat</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3">
                  <a:txBody>
                    <a:bodyPr/>
                    <a:lstStyle/>
                    <a:p>
                      <a:pPr algn="l" fontAlgn="b"/>
                      <a:r>
                        <a:rPr lang="tr-TR" sz="800" u="none" strike="noStrike">
                          <a:effectLst/>
                        </a:rPr>
                        <a:t>Kaplumbağa Şeması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a:txBody>
                    <a:bodyPr/>
                    <a:lstStyle/>
                    <a:p>
                      <a:pPr algn="l" fontAlgn="b"/>
                      <a:r>
                        <a:rPr lang="tr-TR" sz="800" u="none" strike="noStrike">
                          <a:effectLst/>
                        </a:rPr>
                        <a:t>İş Akışı</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a:txBody>
                    <a:bodyPr/>
                    <a:lstStyle/>
                    <a:p>
                      <a:pPr algn="l" fontAlgn="b"/>
                      <a:r>
                        <a:rPr lang="tr-TR" sz="800" u="none" strike="noStrike">
                          <a:effectLst/>
                        </a:rPr>
                        <a:t>Form</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Faaliyet Planı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Stratejik Plan</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Kalite Hedefleri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Risk Analizi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3">
                  <a:txBody>
                    <a:bodyPr/>
                    <a:lstStyle/>
                    <a:p>
                      <a:pPr algn="l" fontAlgn="b"/>
                      <a:r>
                        <a:rPr lang="tr-TR" sz="800" u="none" strike="noStrike">
                          <a:effectLst/>
                        </a:rPr>
                        <a:t>Diğer (SWOT ANALİZİ)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996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dirty="0">
                          <a:effectLst/>
                        </a:rPr>
                        <a:t> </a:t>
                      </a:r>
                      <a:endParaRPr lang="tr-TR" sz="800" b="0" i="0" u="none" strike="noStrike" dirty="0">
                        <a:solidFill>
                          <a:srgbClr val="000000"/>
                        </a:solidFill>
                        <a:effectLst/>
                        <a:latin typeface="Tahoma" panose="020B0604030504040204" pitchFamily="34" charset="0"/>
                      </a:endParaRPr>
                    </a:p>
                  </a:txBody>
                  <a:tcPr marL="0" marR="0" marT="0" marB="0" anchor="b"/>
                </a:tc>
              </a:tr>
            </a:tbl>
          </a:graphicData>
        </a:graphic>
      </p:graphicFrame>
      <p:sp>
        <p:nvSpPr>
          <p:cNvPr id="119" name="Metin kutusu 3"/>
          <p:cNvSpPr txBox="1"/>
          <p:nvPr/>
        </p:nvSpPr>
        <p:spPr>
          <a:xfrm>
            <a:off x="2728392" y="97025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4"/>
          <p:cNvSpPr txBox="1"/>
          <p:nvPr/>
        </p:nvSpPr>
        <p:spPr>
          <a:xfrm>
            <a:off x="2728392" y="98644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5"/>
          <p:cNvSpPr txBox="1"/>
          <p:nvPr/>
        </p:nvSpPr>
        <p:spPr>
          <a:xfrm>
            <a:off x="2728392" y="1002639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6"/>
          <p:cNvSpPr txBox="1"/>
          <p:nvPr/>
        </p:nvSpPr>
        <p:spPr>
          <a:xfrm>
            <a:off x="2728392" y="1018832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7"/>
          <p:cNvSpPr txBox="1"/>
          <p:nvPr/>
        </p:nvSpPr>
        <p:spPr>
          <a:xfrm>
            <a:off x="2728392" y="103502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8"/>
          <p:cNvSpPr txBox="1"/>
          <p:nvPr/>
        </p:nvSpPr>
        <p:spPr>
          <a:xfrm>
            <a:off x="2728392" y="105121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9"/>
          <p:cNvSpPr txBox="1"/>
          <p:nvPr/>
        </p:nvSpPr>
        <p:spPr>
          <a:xfrm>
            <a:off x="2728392" y="109979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6" name="Metin kutusu 10"/>
          <p:cNvSpPr txBox="1"/>
          <p:nvPr/>
        </p:nvSpPr>
        <p:spPr>
          <a:xfrm>
            <a:off x="2728392" y="1067409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7" name="Metin kutusu 11"/>
          <p:cNvSpPr txBox="1"/>
          <p:nvPr/>
        </p:nvSpPr>
        <p:spPr>
          <a:xfrm>
            <a:off x="2728392" y="1083602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8" name="Metin kutusu 12"/>
          <p:cNvSpPr txBox="1"/>
          <p:nvPr/>
        </p:nvSpPr>
        <p:spPr>
          <a:xfrm>
            <a:off x="2728392" y="109979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9" name="Metin kutusu 13"/>
          <p:cNvSpPr txBox="1"/>
          <p:nvPr/>
        </p:nvSpPr>
        <p:spPr>
          <a:xfrm>
            <a:off x="2728392" y="111598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14"/>
          <p:cNvSpPr txBox="1"/>
          <p:nvPr/>
        </p:nvSpPr>
        <p:spPr>
          <a:xfrm>
            <a:off x="2728392" y="1132179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15"/>
          <p:cNvSpPr txBox="1"/>
          <p:nvPr/>
        </p:nvSpPr>
        <p:spPr>
          <a:xfrm>
            <a:off x="2728392" y="1148372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16"/>
          <p:cNvSpPr txBox="1"/>
          <p:nvPr/>
        </p:nvSpPr>
        <p:spPr>
          <a:xfrm>
            <a:off x="2728392" y="116456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17"/>
          <p:cNvSpPr txBox="1"/>
          <p:nvPr/>
        </p:nvSpPr>
        <p:spPr>
          <a:xfrm>
            <a:off x="2728392" y="118075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21"/>
          <p:cNvSpPr txBox="1"/>
          <p:nvPr/>
        </p:nvSpPr>
        <p:spPr>
          <a:xfrm>
            <a:off x="2728392" y="97025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22"/>
          <p:cNvSpPr txBox="1"/>
          <p:nvPr/>
        </p:nvSpPr>
        <p:spPr>
          <a:xfrm>
            <a:off x="2728392" y="98644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23"/>
          <p:cNvSpPr txBox="1"/>
          <p:nvPr/>
        </p:nvSpPr>
        <p:spPr>
          <a:xfrm>
            <a:off x="2728392" y="1002639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7" name="Metin kutusu 24"/>
          <p:cNvSpPr txBox="1"/>
          <p:nvPr/>
        </p:nvSpPr>
        <p:spPr>
          <a:xfrm>
            <a:off x="2728392" y="1018832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8" name="Metin kutusu 25"/>
          <p:cNvSpPr txBox="1"/>
          <p:nvPr/>
        </p:nvSpPr>
        <p:spPr>
          <a:xfrm>
            <a:off x="2728392" y="103502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9" name="Metin kutusu 26"/>
          <p:cNvSpPr txBox="1"/>
          <p:nvPr/>
        </p:nvSpPr>
        <p:spPr>
          <a:xfrm>
            <a:off x="2728392" y="105121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0" name="Metin kutusu 27"/>
          <p:cNvSpPr txBox="1"/>
          <p:nvPr/>
        </p:nvSpPr>
        <p:spPr>
          <a:xfrm>
            <a:off x="2728392" y="109979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1" name="Metin kutusu 28"/>
          <p:cNvSpPr txBox="1"/>
          <p:nvPr/>
        </p:nvSpPr>
        <p:spPr>
          <a:xfrm>
            <a:off x="2728392" y="1067409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2" name="Metin kutusu 29"/>
          <p:cNvSpPr txBox="1"/>
          <p:nvPr/>
        </p:nvSpPr>
        <p:spPr>
          <a:xfrm>
            <a:off x="2728392" y="1083602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3" name="Metin kutusu 30"/>
          <p:cNvSpPr txBox="1"/>
          <p:nvPr/>
        </p:nvSpPr>
        <p:spPr>
          <a:xfrm>
            <a:off x="2728392" y="109979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4" name="Metin kutusu 31"/>
          <p:cNvSpPr txBox="1"/>
          <p:nvPr/>
        </p:nvSpPr>
        <p:spPr>
          <a:xfrm>
            <a:off x="2728392" y="11159873"/>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5" name="Metin kutusu 32"/>
          <p:cNvSpPr txBox="1"/>
          <p:nvPr/>
        </p:nvSpPr>
        <p:spPr>
          <a:xfrm>
            <a:off x="2728392" y="11321798"/>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6" name="Metin kutusu 33"/>
          <p:cNvSpPr txBox="1"/>
          <p:nvPr/>
        </p:nvSpPr>
        <p:spPr>
          <a:xfrm>
            <a:off x="2728392" y="1148372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7" name="Metin kutusu 34"/>
          <p:cNvSpPr txBox="1"/>
          <p:nvPr/>
        </p:nvSpPr>
        <p:spPr>
          <a:xfrm>
            <a:off x="2728392" y="1164564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48" name="Metin kutusu 35"/>
          <p:cNvSpPr txBox="1"/>
          <p:nvPr/>
        </p:nvSpPr>
        <p:spPr>
          <a:xfrm>
            <a:off x="2728392" y="1180757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810860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28</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graphicFrame>
        <p:nvGraphicFramePr>
          <p:cNvPr id="3" name="Tablo 2"/>
          <p:cNvGraphicFramePr>
            <a:graphicFrameLocks noGrp="1"/>
          </p:cNvGraphicFramePr>
          <p:nvPr>
            <p:extLst>
              <p:ext uri="{D42A27DB-BD31-4B8C-83A1-F6EECF244321}">
                <p14:modId xmlns:p14="http://schemas.microsoft.com/office/powerpoint/2010/main" val="2759084106"/>
              </p:ext>
            </p:extLst>
          </p:nvPr>
        </p:nvGraphicFramePr>
        <p:xfrm>
          <a:off x="303371" y="1988840"/>
          <a:ext cx="8229600" cy="3134135"/>
        </p:xfrm>
        <a:graphic>
          <a:graphicData uri="http://schemas.openxmlformats.org/drawingml/2006/table">
            <a:tbl>
              <a:tblPr>
                <a:tableStyleId>{5C22544A-7EE6-4342-B048-85BDC9FD1C3A}</a:tableStyleId>
              </a:tblPr>
              <a:tblGrid>
                <a:gridCol w="502222"/>
                <a:gridCol w="445152"/>
                <a:gridCol w="547879"/>
                <a:gridCol w="547879"/>
                <a:gridCol w="604950"/>
                <a:gridCol w="547879"/>
                <a:gridCol w="222576"/>
                <a:gridCol w="1814849"/>
                <a:gridCol w="1737804"/>
                <a:gridCol w="547879"/>
                <a:gridCol w="710531"/>
              </a:tblGrid>
              <a:tr h="162652">
                <a:tc>
                  <a:txBody>
                    <a:bodyPr/>
                    <a:lstStyle/>
                    <a:p>
                      <a:pPr algn="l" fontAlgn="b"/>
                      <a:r>
                        <a:rPr lang="tr-TR" sz="900" u="none" strike="noStrike">
                          <a:effectLst/>
                        </a:rPr>
                        <a:t>DF NO</a:t>
                      </a:r>
                      <a:endParaRPr lang="tr-TR" sz="900" b="1"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2018-0122</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r>
                        <a:rPr lang="tr-TR" sz="1000" u="none" strike="noStrike">
                          <a:effectLst/>
                        </a:rPr>
                        <a:t>Tarih:</a:t>
                      </a:r>
                      <a:endParaRPr lang="tr-TR" sz="1000" b="1"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15.10.2018</a:t>
                      </a:r>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Tekrarlayan Bir Uygunsuzluk mu?</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E</a:t>
                      </a:r>
                      <a:endParaRPr lang="tr-TR" sz="1000" b="0" i="0" u="none" strike="noStrike">
                        <a:solidFill>
                          <a:srgbClr val="000000"/>
                        </a:solidFill>
                        <a:effectLst/>
                        <a:latin typeface="Calibri" panose="020F0502020204030204" pitchFamily="34" charset="0"/>
                      </a:endParaRPr>
                    </a:p>
                  </a:txBody>
                  <a:tcPr marL="0" marR="0" marT="0" marB="0"/>
                </a:tc>
                <a:tc>
                  <a:txBody>
                    <a:bodyPr/>
                    <a:lstStyle/>
                    <a:p>
                      <a:pPr algn="l" fontAlgn="b"/>
                      <a:r>
                        <a:rPr lang="tr-TR" sz="1000" u="none" strike="noStrike">
                          <a:effectLst/>
                        </a:rPr>
                        <a:t>H</a:t>
                      </a:r>
                      <a:endParaRPr lang="tr-TR" sz="1000" b="0" i="0" u="none" strike="noStrike">
                        <a:solidFill>
                          <a:srgbClr val="000000"/>
                        </a:solidFill>
                        <a:effectLst/>
                        <a:latin typeface="Calibri" panose="020F0502020204030204" pitchFamily="34" charset="0"/>
                      </a:endParaRPr>
                    </a:p>
                  </a:txBody>
                  <a:tcPr marL="0" marR="0" marT="0" marB="0"/>
                </a:tc>
              </a:tr>
              <a:tr h="136970">
                <a:tc>
                  <a:txBody>
                    <a:bodyPr/>
                    <a:lstStyle/>
                    <a:p>
                      <a:pPr algn="l"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45530">
                <a:tc gridSpan="2">
                  <a:txBody>
                    <a:bodyPr/>
                    <a:lstStyle/>
                    <a:p>
                      <a:pPr algn="l" fontAlgn="b"/>
                      <a:r>
                        <a:rPr lang="tr-TR" sz="900" u="none" strike="noStrike">
                          <a:effectLst/>
                        </a:rPr>
                        <a:t>TESPİT YERİ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l" fontAlgn="b"/>
                      <a:r>
                        <a:rPr lang="tr-TR" sz="900" u="none" strike="noStrike">
                          <a:effectLst/>
                        </a:rPr>
                        <a:t>İç Denetim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900" u="none" strike="noStrike">
                          <a:effectLst/>
                        </a:rPr>
                        <a:t>x</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İç Müşteri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45530">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Dış Denetim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Dış Müşteri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r>
              <a:tr h="162652">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Eğitim Sonuçları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Çalışan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652">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Personel Performans Değerlendirme</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Kalite Hedef Uygunsuzluğu</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652">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Tedarikçi Değerlendirme</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Dokümantasyon</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652">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İşgüvenliği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700" u="none" strike="noStrike">
                          <a:effectLst/>
                        </a:rPr>
                        <a:t> </a:t>
                      </a:r>
                      <a:endParaRPr lang="tr-TR" sz="700" b="0" i="0" u="none" strike="noStrike">
                        <a:solidFill>
                          <a:srgbClr val="000000"/>
                        </a:solidFill>
                        <a:effectLst/>
                        <a:latin typeface="Tahoma" panose="020B0604030504040204" pitchFamily="34" charset="0"/>
                      </a:endParaRPr>
                    </a:p>
                  </a:txBody>
                  <a:tcPr marL="0" marR="0" marT="0" marB="0" anchor="b"/>
                </a:tc>
              </a:tr>
              <a:tr h="162652">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Acil Durumlar</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652">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Veri Analizi</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ctr"/>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ct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36970">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45530">
                <a:tc gridSpan="11">
                  <a:txBody>
                    <a:bodyPr/>
                    <a:lstStyle/>
                    <a:p>
                      <a:pPr algn="l" fontAlgn="b"/>
                      <a:r>
                        <a:rPr lang="tr-TR" sz="900" u="none" strike="noStrike">
                          <a:effectLst/>
                        </a:rPr>
                        <a:t>UYGUNSUZLUK TANIMI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3940">
                <a:tc gridSpan="11">
                  <a:txBody>
                    <a:bodyPr/>
                    <a:lstStyle/>
                    <a:p>
                      <a:pPr algn="ctr" fontAlgn="ctr"/>
                      <a:r>
                        <a:rPr lang="tr-TR" sz="900" u="none" strike="noStrike">
                          <a:effectLst/>
                        </a:rPr>
                        <a:t>ABU dışından ders vermek için gelen öğretim üyelerinin anket analizleri yapılmalu ve sonuçların kontrolü sağlanmalıdır. (ISO 9001:2015 Madde No:8.1.  -ISO 10002:2014 Madde No:10.6)-MİNÖR</a:t>
                      </a:r>
                      <a:endParaRPr lang="tr-TR" sz="900" b="1"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5530">
                <a:tc gridSpan="5">
                  <a:txBody>
                    <a:bodyPr/>
                    <a:lstStyle/>
                    <a:p>
                      <a:pPr algn="ctr" fontAlgn="b"/>
                      <a:r>
                        <a:rPr lang="tr-TR" sz="900" u="none" strike="noStrike">
                          <a:effectLst/>
                        </a:rPr>
                        <a:t>DF AÇILAN BÖLÜM ONAYI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900" u="none" strike="noStrike">
                          <a:effectLst/>
                        </a:rPr>
                        <a:t>DF AÇAN ONAYI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82121">
                <a:tc gridSpan="5">
                  <a:txBody>
                    <a:bodyPr/>
                    <a:lstStyle/>
                    <a:p>
                      <a:pPr algn="ctr" fontAlgn="ctr"/>
                      <a:r>
                        <a:rPr lang="tr-TR" sz="900" u="none" strike="noStrike">
                          <a:effectLst/>
                        </a:rPr>
                        <a:t>Prof.Dr. Engin ARSLAN (Bölüm Başkanı)</a:t>
                      </a:r>
                      <a:endParaRPr lang="tr-TR" sz="9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900" u="none" strike="noStrike">
                          <a:effectLst/>
                        </a:rPr>
                        <a:t>Dr. Öğr. Üyesi Kamer ÖZGÜN-Dr. Öğr. Üyesi M.Fatih AK</a:t>
                      </a:r>
                      <a:endParaRPr lang="tr-TR" sz="9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5530">
                <a:tc gridSpan="11">
                  <a:txBody>
                    <a:bodyPr/>
                    <a:lstStyle/>
                    <a:p>
                      <a:pPr algn="l" fontAlgn="b"/>
                      <a:r>
                        <a:rPr lang="tr-TR" sz="900" u="none" strike="noStrike">
                          <a:effectLst/>
                        </a:rPr>
                        <a:t>KÖK NEDEN</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6970">
                <a:tc gridSpan="11">
                  <a:txBody>
                    <a:bodyPr/>
                    <a:lstStyle/>
                    <a:p>
                      <a:pPr algn="ctr" fontAlgn="ctr"/>
                      <a:r>
                        <a:rPr lang="tr-TR" sz="900" u="none" strike="noStrike" dirty="0" err="1">
                          <a:effectLst/>
                        </a:rPr>
                        <a:t>KYS'nin</a:t>
                      </a:r>
                      <a:r>
                        <a:rPr lang="tr-TR" sz="900" u="none" strike="noStrike" dirty="0">
                          <a:effectLst/>
                        </a:rPr>
                        <a:t> ilk defa yapılıyor olması</a:t>
                      </a:r>
                      <a:endParaRPr lang="tr-TR" sz="900" b="0" i="0" u="none" strike="noStrike" dirty="0">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77" name="Metin kutusu 1"/>
          <p:cNvSpPr txBox="1"/>
          <p:nvPr/>
        </p:nvSpPr>
        <p:spPr>
          <a:xfrm>
            <a:off x="8247221" y="277941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2"/>
          <p:cNvSpPr txBox="1"/>
          <p:nvPr/>
        </p:nvSpPr>
        <p:spPr>
          <a:xfrm>
            <a:off x="8990171" y="2760365"/>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9"/>
          <p:cNvSpPr txBox="1"/>
          <p:nvPr/>
        </p:nvSpPr>
        <p:spPr>
          <a:xfrm>
            <a:off x="8247221" y="277941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20"/>
          <p:cNvSpPr txBox="1"/>
          <p:nvPr/>
        </p:nvSpPr>
        <p:spPr>
          <a:xfrm>
            <a:off x="8990171" y="2760365"/>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2390309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29</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sp>
        <p:nvSpPr>
          <p:cNvPr id="77" name="Metin kutusu 3"/>
          <p:cNvSpPr txBox="1"/>
          <p:nvPr/>
        </p:nvSpPr>
        <p:spPr>
          <a:xfrm>
            <a:off x="3190987" y="91688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4"/>
          <p:cNvSpPr txBox="1"/>
          <p:nvPr/>
        </p:nvSpPr>
        <p:spPr>
          <a:xfrm>
            <a:off x="3190987" y="93307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5"/>
          <p:cNvSpPr txBox="1"/>
          <p:nvPr/>
        </p:nvSpPr>
        <p:spPr>
          <a:xfrm>
            <a:off x="3190987" y="949266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6"/>
          <p:cNvSpPr txBox="1"/>
          <p:nvPr/>
        </p:nvSpPr>
        <p:spPr>
          <a:xfrm>
            <a:off x="3190987" y="965459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7"/>
          <p:cNvSpPr txBox="1"/>
          <p:nvPr/>
        </p:nvSpPr>
        <p:spPr>
          <a:xfrm>
            <a:off x="3190987" y="98165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8"/>
          <p:cNvSpPr txBox="1"/>
          <p:nvPr/>
        </p:nvSpPr>
        <p:spPr>
          <a:xfrm>
            <a:off x="3190987" y="99784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9"/>
          <p:cNvSpPr txBox="1"/>
          <p:nvPr/>
        </p:nvSpPr>
        <p:spPr>
          <a:xfrm>
            <a:off x="3190987" y="104642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4" name="Metin kutusu 10"/>
          <p:cNvSpPr txBox="1"/>
          <p:nvPr/>
        </p:nvSpPr>
        <p:spPr>
          <a:xfrm>
            <a:off x="3190987" y="1014036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5" name="Metin kutusu 11"/>
          <p:cNvSpPr txBox="1"/>
          <p:nvPr/>
        </p:nvSpPr>
        <p:spPr>
          <a:xfrm>
            <a:off x="3190987" y="1030229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6" name="Metin kutusu 12"/>
          <p:cNvSpPr txBox="1"/>
          <p:nvPr/>
        </p:nvSpPr>
        <p:spPr>
          <a:xfrm>
            <a:off x="3190987" y="104642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7" name="Metin kutusu 13"/>
          <p:cNvSpPr txBox="1"/>
          <p:nvPr/>
        </p:nvSpPr>
        <p:spPr>
          <a:xfrm>
            <a:off x="3190987" y="106261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8" name="Metin kutusu 14"/>
          <p:cNvSpPr txBox="1"/>
          <p:nvPr/>
        </p:nvSpPr>
        <p:spPr>
          <a:xfrm>
            <a:off x="3190987" y="1078806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9" name="Metin kutusu 15"/>
          <p:cNvSpPr txBox="1"/>
          <p:nvPr/>
        </p:nvSpPr>
        <p:spPr>
          <a:xfrm>
            <a:off x="3190987" y="1094999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16"/>
          <p:cNvSpPr txBox="1"/>
          <p:nvPr/>
        </p:nvSpPr>
        <p:spPr>
          <a:xfrm>
            <a:off x="3190987" y="111119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17"/>
          <p:cNvSpPr txBox="1"/>
          <p:nvPr/>
        </p:nvSpPr>
        <p:spPr>
          <a:xfrm>
            <a:off x="3190987" y="112738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21"/>
          <p:cNvSpPr txBox="1"/>
          <p:nvPr/>
        </p:nvSpPr>
        <p:spPr>
          <a:xfrm>
            <a:off x="3190987" y="91688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22"/>
          <p:cNvSpPr txBox="1"/>
          <p:nvPr/>
        </p:nvSpPr>
        <p:spPr>
          <a:xfrm>
            <a:off x="3190987" y="93307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23"/>
          <p:cNvSpPr txBox="1"/>
          <p:nvPr/>
        </p:nvSpPr>
        <p:spPr>
          <a:xfrm>
            <a:off x="3190987" y="949266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24"/>
          <p:cNvSpPr txBox="1"/>
          <p:nvPr/>
        </p:nvSpPr>
        <p:spPr>
          <a:xfrm>
            <a:off x="3190987" y="965459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25"/>
          <p:cNvSpPr txBox="1"/>
          <p:nvPr/>
        </p:nvSpPr>
        <p:spPr>
          <a:xfrm>
            <a:off x="3190987" y="98165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26"/>
          <p:cNvSpPr txBox="1"/>
          <p:nvPr/>
        </p:nvSpPr>
        <p:spPr>
          <a:xfrm>
            <a:off x="3190987" y="99784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27"/>
          <p:cNvSpPr txBox="1"/>
          <p:nvPr/>
        </p:nvSpPr>
        <p:spPr>
          <a:xfrm>
            <a:off x="3190987" y="104642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28"/>
          <p:cNvSpPr txBox="1"/>
          <p:nvPr/>
        </p:nvSpPr>
        <p:spPr>
          <a:xfrm>
            <a:off x="3190987" y="1014036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0" name="Metin kutusu 29"/>
          <p:cNvSpPr txBox="1"/>
          <p:nvPr/>
        </p:nvSpPr>
        <p:spPr>
          <a:xfrm>
            <a:off x="3190987" y="1030229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30"/>
          <p:cNvSpPr txBox="1"/>
          <p:nvPr/>
        </p:nvSpPr>
        <p:spPr>
          <a:xfrm>
            <a:off x="3190987" y="104642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31"/>
          <p:cNvSpPr txBox="1"/>
          <p:nvPr/>
        </p:nvSpPr>
        <p:spPr>
          <a:xfrm>
            <a:off x="3190987" y="106261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32"/>
          <p:cNvSpPr txBox="1"/>
          <p:nvPr/>
        </p:nvSpPr>
        <p:spPr>
          <a:xfrm>
            <a:off x="3190987" y="10788067"/>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33"/>
          <p:cNvSpPr txBox="1"/>
          <p:nvPr/>
        </p:nvSpPr>
        <p:spPr>
          <a:xfrm>
            <a:off x="3190987" y="1094999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5" name="Metin kutusu 34"/>
          <p:cNvSpPr txBox="1"/>
          <p:nvPr/>
        </p:nvSpPr>
        <p:spPr>
          <a:xfrm>
            <a:off x="3190987" y="11111917"/>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6" name="Metin kutusu 35"/>
          <p:cNvSpPr txBox="1"/>
          <p:nvPr/>
        </p:nvSpPr>
        <p:spPr>
          <a:xfrm>
            <a:off x="3190987" y="11273842"/>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2" name="Tablo 1"/>
          <p:cNvGraphicFramePr>
            <a:graphicFrameLocks noGrp="1"/>
          </p:cNvGraphicFramePr>
          <p:nvPr>
            <p:extLst>
              <p:ext uri="{D42A27DB-BD31-4B8C-83A1-F6EECF244321}">
                <p14:modId xmlns:p14="http://schemas.microsoft.com/office/powerpoint/2010/main" val="290147814"/>
              </p:ext>
            </p:extLst>
          </p:nvPr>
        </p:nvGraphicFramePr>
        <p:xfrm>
          <a:off x="971600" y="1628800"/>
          <a:ext cx="7191669" cy="4530419"/>
        </p:xfrm>
        <a:graphic>
          <a:graphicData uri="http://schemas.openxmlformats.org/drawingml/2006/table">
            <a:tbl>
              <a:tblPr>
                <a:tableStyleId>{5C22544A-7EE6-4342-B048-85BDC9FD1C3A}</a:tableStyleId>
              </a:tblPr>
              <a:tblGrid>
                <a:gridCol w="434496"/>
                <a:gridCol w="389549"/>
                <a:gridCol w="479445"/>
                <a:gridCol w="479445"/>
                <a:gridCol w="524392"/>
                <a:gridCol w="479445"/>
                <a:gridCol w="194774"/>
                <a:gridCol w="1588160"/>
                <a:gridCol w="1520738"/>
                <a:gridCol w="479445"/>
                <a:gridCol w="621780"/>
              </a:tblGrid>
              <a:tr h="127176">
                <a:tc gridSpan="11">
                  <a:txBody>
                    <a:bodyPr/>
                    <a:lstStyle/>
                    <a:p>
                      <a:pPr algn="l" fontAlgn="b"/>
                      <a:r>
                        <a:rPr lang="tr-TR" sz="800" u="none" strike="noStrike">
                          <a:effectLst/>
                        </a:rPr>
                        <a:t>YAPILACAK GEÇİCİ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239390">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ctr"/>
                      <a:r>
                        <a:rPr lang="tr-TR" sz="800" u="none" strike="noStrike">
                          <a:effectLst/>
                        </a:rPr>
                        <a:t>ABU dışından ders vermek için gelen öğretim üyesi Doç. Dr. Selim Börekçi'ye ait anket sonuçları analiz edildi.</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sv-SE" sz="800" u="none" strike="noStrike">
                          <a:effectLst/>
                        </a:rPr>
                        <a:t>Araş. Gör. Menduh Furkan ASLAN</a:t>
                      </a:r>
                      <a:endParaRPr lang="sv-SE" sz="800" b="0" i="0" u="none" strike="noStrike">
                        <a:solidFill>
                          <a:srgbClr val="000000"/>
                        </a:solidFill>
                        <a:effectLst/>
                        <a:latin typeface="Tahoma" panose="020B0604030504040204" pitchFamily="34" charset="0"/>
                      </a:endParaRPr>
                    </a:p>
                  </a:txBody>
                  <a:tcPr marL="0" marR="0" marT="0" marB="0" anchor="ctr"/>
                </a:tc>
                <a:tc gridSpan="2">
                  <a:txBody>
                    <a:bodyPr/>
                    <a:lstStyle/>
                    <a:p>
                      <a:pPr algn="ctr" fontAlgn="b"/>
                      <a:r>
                        <a:rPr lang="tr-TR" sz="800" u="none" strike="noStrike">
                          <a:effectLst/>
                        </a:rPr>
                        <a:t>13/11/2018</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11">
                  <a:txBody>
                    <a:bodyPr/>
                    <a:lstStyle/>
                    <a:p>
                      <a:pPr algn="l" fontAlgn="b"/>
                      <a:r>
                        <a:rPr lang="tr-TR" sz="800" u="none" strike="noStrike">
                          <a:effectLst/>
                        </a:rPr>
                        <a:t>YAPILACAK KALICI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239390">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b"/>
                      <a:r>
                        <a:rPr lang="tr-TR" sz="800" u="none" strike="noStrike">
                          <a:effectLst/>
                        </a:rPr>
                        <a:t>Her anket dönemi sonrası tüm hocaların (yarızamanlı dahil) AAP hazırladığının kontrol edilmesi.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sv-SE" sz="800" u="none" strike="noStrike">
                          <a:effectLst/>
                        </a:rPr>
                        <a:t>Araş. Gör. Menduh Furkan ASLAN</a:t>
                      </a:r>
                      <a:endParaRPr lang="sv-SE" sz="800" b="0" i="0" u="none" strike="noStrike">
                        <a:solidFill>
                          <a:srgbClr val="000000"/>
                        </a:solidFill>
                        <a:effectLst/>
                        <a:latin typeface="Tahoma" panose="020B0604030504040204" pitchFamily="34" charset="0"/>
                      </a:endParaRPr>
                    </a:p>
                  </a:txBody>
                  <a:tcPr marL="0" marR="0" marT="0" marB="0" anchor="ctr"/>
                </a:tc>
                <a:tc gridSpan="2">
                  <a:txBody>
                    <a:bodyPr/>
                    <a:lstStyle/>
                    <a:p>
                      <a:pPr algn="ctr" fontAlgn="b"/>
                      <a:r>
                        <a:rPr lang="tr-TR" sz="800" u="none" strike="noStrike">
                          <a:effectLst/>
                        </a:rPr>
                        <a:t>31.12.2019</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ct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11">
                  <a:txBody>
                    <a:bodyPr/>
                    <a:lstStyle/>
                    <a:p>
                      <a:pPr algn="l" fontAlgn="b"/>
                      <a:r>
                        <a:rPr lang="tr-TR" sz="800" u="none" strike="noStrike">
                          <a:effectLst/>
                        </a:rPr>
                        <a:t>TAKİP VE 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gridSpan="2">
                  <a:txBody>
                    <a:bodyPr/>
                    <a:lstStyle/>
                    <a:p>
                      <a:pPr algn="ctr" fontAlgn="b"/>
                      <a:r>
                        <a:rPr lang="tr-TR" sz="800" u="none" strike="noStrike">
                          <a:effectLst/>
                        </a:rPr>
                        <a:t>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Takibi Gerçekleştiren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Takip Sonucu&amp;Karar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Takip Eden Onayı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359085">
                <a:tc gridSpan="2">
                  <a:txBody>
                    <a:bodyPr/>
                    <a:lstStyle/>
                    <a:p>
                      <a:pPr algn="l" fontAlgn="b"/>
                      <a:r>
                        <a:rPr lang="tr-TR" sz="800" u="none" strike="noStrike">
                          <a:effectLst/>
                        </a:rPr>
                        <a:t>Faaliyetin Etkinlik 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hMerge="1">
                  <a:txBody>
                    <a:bodyPr/>
                    <a:lstStyle/>
                    <a:p>
                      <a:endParaRPr lang="tr-TR"/>
                    </a:p>
                  </a:txBody>
                  <a:tcPr/>
                </a:tc>
              </a:tr>
              <a:tr h="127176">
                <a:tc gridSpan="5">
                  <a:txBody>
                    <a:bodyPr/>
                    <a:lstStyle/>
                    <a:p>
                      <a:pPr algn="l" fontAlgn="b"/>
                      <a:r>
                        <a:rPr lang="tr-TR" sz="800" u="none" strike="noStrike">
                          <a:effectLst/>
                        </a:rPr>
                        <a:t>Sonuç</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127176">
                <a:tc gridSpan="11">
                  <a:txBody>
                    <a:bodyPr/>
                    <a:lstStyle/>
                    <a:p>
                      <a:pPr algn="l" fontAlgn="b"/>
                      <a:r>
                        <a:rPr lang="tr-TR" sz="800" u="none" strike="noStrike">
                          <a:effectLst/>
                        </a:rPr>
                        <a:t>DF'NİN ETKİLEDİĞİ DOKÜMANTASYONLAR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gridSpan="2">
                  <a:txBody>
                    <a:bodyPr/>
                    <a:lstStyle/>
                    <a:p>
                      <a:pPr algn="l" fontAlgn="b"/>
                      <a:r>
                        <a:rPr lang="tr-TR" sz="800" u="none" strike="noStrike">
                          <a:effectLst/>
                        </a:rPr>
                        <a:t>Kalite El Kitabı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Prosedür</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Talimat</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3">
                  <a:txBody>
                    <a:bodyPr/>
                    <a:lstStyle/>
                    <a:p>
                      <a:pPr algn="l" fontAlgn="b"/>
                      <a:r>
                        <a:rPr lang="tr-TR" sz="800" u="none" strike="noStrike">
                          <a:effectLst/>
                        </a:rPr>
                        <a:t>Kaplumbağa Şeması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İş Akışı</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Form</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Faaliyet Planı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Stratejik Plan</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Kalite Hedefleri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Risk Analizi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3">
                  <a:txBody>
                    <a:bodyPr/>
                    <a:lstStyle/>
                    <a:p>
                      <a:pPr algn="l" fontAlgn="b"/>
                      <a:r>
                        <a:rPr lang="tr-TR" sz="800" u="none" strike="noStrike">
                          <a:effectLst/>
                        </a:rPr>
                        <a:t>Diğer (Anket Analiz Formu)</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dirty="0">
                          <a:effectLst/>
                        </a:rPr>
                        <a:t> </a:t>
                      </a:r>
                      <a:endParaRPr lang="tr-TR" sz="800" b="0" i="0" u="none" strike="noStrike" dirty="0">
                        <a:solidFill>
                          <a:srgbClr val="000000"/>
                        </a:solidFill>
                        <a:effectLst/>
                        <a:latin typeface="Tahoma" panose="020B0604030504040204" pitchFamily="34" charset="0"/>
                      </a:endParaRPr>
                    </a:p>
                  </a:txBody>
                  <a:tcPr marL="0" marR="0" marT="0" marB="0" anchor="b"/>
                </a:tc>
              </a:tr>
            </a:tbl>
          </a:graphicData>
        </a:graphic>
      </p:graphicFrame>
      <p:sp>
        <p:nvSpPr>
          <p:cNvPr id="107" name="Metin kutusu 3"/>
          <p:cNvSpPr txBox="1"/>
          <p:nvPr/>
        </p:nvSpPr>
        <p:spPr>
          <a:xfrm>
            <a:off x="2800400" y="93440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8" name="Metin kutusu 4"/>
          <p:cNvSpPr txBox="1"/>
          <p:nvPr/>
        </p:nvSpPr>
        <p:spPr>
          <a:xfrm>
            <a:off x="2800400" y="95059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9" name="Metin kutusu 5"/>
          <p:cNvSpPr txBox="1"/>
          <p:nvPr/>
        </p:nvSpPr>
        <p:spPr>
          <a:xfrm>
            <a:off x="2800400" y="96679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0" name="Metin kutusu 6"/>
          <p:cNvSpPr txBox="1"/>
          <p:nvPr/>
        </p:nvSpPr>
        <p:spPr>
          <a:xfrm>
            <a:off x="2800400" y="98298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7"/>
          <p:cNvSpPr txBox="1"/>
          <p:nvPr/>
        </p:nvSpPr>
        <p:spPr>
          <a:xfrm>
            <a:off x="2800400" y="99917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8"/>
          <p:cNvSpPr txBox="1"/>
          <p:nvPr/>
        </p:nvSpPr>
        <p:spPr>
          <a:xfrm>
            <a:off x="2800400" y="101536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9"/>
          <p:cNvSpPr txBox="1"/>
          <p:nvPr/>
        </p:nvSpPr>
        <p:spPr>
          <a:xfrm>
            <a:off x="2800400"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10"/>
          <p:cNvSpPr txBox="1"/>
          <p:nvPr/>
        </p:nvSpPr>
        <p:spPr>
          <a:xfrm>
            <a:off x="2800400" y="103156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11"/>
          <p:cNvSpPr txBox="1"/>
          <p:nvPr/>
        </p:nvSpPr>
        <p:spPr>
          <a:xfrm>
            <a:off x="2800400" y="104775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12"/>
          <p:cNvSpPr txBox="1"/>
          <p:nvPr/>
        </p:nvSpPr>
        <p:spPr>
          <a:xfrm>
            <a:off x="2800400"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13"/>
          <p:cNvSpPr txBox="1"/>
          <p:nvPr/>
        </p:nvSpPr>
        <p:spPr>
          <a:xfrm>
            <a:off x="2800400" y="108013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14"/>
          <p:cNvSpPr txBox="1"/>
          <p:nvPr/>
        </p:nvSpPr>
        <p:spPr>
          <a:xfrm>
            <a:off x="2800400" y="109633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15"/>
          <p:cNvSpPr txBox="1"/>
          <p:nvPr/>
        </p:nvSpPr>
        <p:spPr>
          <a:xfrm>
            <a:off x="2800400" y="111252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16"/>
          <p:cNvSpPr txBox="1"/>
          <p:nvPr/>
        </p:nvSpPr>
        <p:spPr>
          <a:xfrm>
            <a:off x="2800400" y="112871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17"/>
          <p:cNvSpPr txBox="1"/>
          <p:nvPr/>
        </p:nvSpPr>
        <p:spPr>
          <a:xfrm>
            <a:off x="2800400" y="114490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21"/>
          <p:cNvSpPr txBox="1"/>
          <p:nvPr/>
        </p:nvSpPr>
        <p:spPr>
          <a:xfrm>
            <a:off x="2800400" y="93440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22"/>
          <p:cNvSpPr txBox="1"/>
          <p:nvPr/>
        </p:nvSpPr>
        <p:spPr>
          <a:xfrm>
            <a:off x="2800400" y="95059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23"/>
          <p:cNvSpPr txBox="1"/>
          <p:nvPr/>
        </p:nvSpPr>
        <p:spPr>
          <a:xfrm>
            <a:off x="2800400" y="96679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24"/>
          <p:cNvSpPr txBox="1"/>
          <p:nvPr/>
        </p:nvSpPr>
        <p:spPr>
          <a:xfrm>
            <a:off x="2800400" y="98298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6" name="Metin kutusu 25"/>
          <p:cNvSpPr txBox="1"/>
          <p:nvPr/>
        </p:nvSpPr>
        <p:spPr>
          <a:xfrm>
            <a:off x="2800400" y="99917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7" name="Metin kutusu 26"/>
          <p:cNvSpPr txBox="1"/>
          <p:nvPr/>
        </p:nvSpPr>
        <p:spPr>
          <a:xfrm>
            <a:off x="2800400" y="101536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8" name="Metin kutusu 27"/>
          <p:cNvSpPr txBox="1"/>
          <p:nvPr/>
        </p:nvSpPr>
        <p:spPr>
          <a:xfrm>
            <a:off x="2800400"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9" name="Metin kutusu 28"/>
          <p:cNvSpPr txBox="1"/>
          <p:nvPr/>
        </p:nvSpPr>
        <p:spPr>
          <a:xfrm>
            <a:off x="2800400" y="103156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0" name="Metin kutusu 29"/>
          <p:cNvSpPr txBox="1"/>
          <p:nvPr/>
        </p:nvSpPr>
        <p:spPr>
          <a:xfrm>
            <a:off x="2800400" y="104775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1" name="Metin kutusu 30"/>
          <p:cNvSpPr txBox="1"/>
          <p:nvPr/>
        </p:nvSpPr>
        <p:spPr>
          <a:xfrm>
            <a:off x="2800400"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2" name="Metin kutusu 31"/>
          <p:cNvSpPr txBox="1"/>
          <p:nvPr/>
        </p:nvSpPr>
        <p:spPr>
          <a:xfrm>
            <a:off x="2800400" y="108013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3" name="Metin kutusu 32"/>
          <p:cNvSpPr txBox="1"/>
          <p:nvPr/>
        </p:nvSpPr>
        <p:spPr>
          <a:xfrm>
            <a:off x="2800400" y="10963301"/>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4" name="Metin kutusu 33"/>
          <p:cNvSpPr txBox="1"/>
          <p:nvPr/>
        </p:nvSpPr>
        <p:spPr>
          <a:xfrm>
            <a:off x="2800400" y="111252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5" name="Metin kutusu 34"/>
          <p:cNvSpPr txBox="1"/>
          <p:nvPr/>
        </p:nvSpPr>
        <p:spPr>
          <a:xfrm>
            <a:off x="2800400" y="112871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36" name="Metin kutusu 35"/>
          <p:cNvSpPr txBox="1"/>
          <p:nvPr/>
        </p:nvSpPr>
        <p:spPr>
          <a:xfrm>
            <a:off x="2800400" y="114490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4020582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1945838041"/>
              </p:ext>
            </p:extLst>
          </p:nvPr>
        </p:nvGraphicFramePr>
        <p:xfrm>
          <a:off x="467544" y="1112502"/>
          <a:ext cx="7560840" cy="5642110"/>
        </p:xfrm>
        <a:graphic>
          <a:graphicData uri="http://schemas.openxmlformats.org/drawingml/2006/table">
            <a:tbl>
              <a:tblPr firstRow="1" bandRow="1">
                <a:tableStyleId>{F5AB1C69-6EDB-4FF4-983F-18BD219EF322}</a:tableStyleId>
              </a:tblPr>
              <a:tblGrid>
                <a:gridCol w="3780420"/>
                <a:gridCol w="3780420"/>
              </a:tblGrid>
              <a:tr h="423622">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Z1- Doktora programının olmaması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Z2- İdari iş yoğunluğunun akademik işleri yavaşlatması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Z3- Derslik ve öğrenci laboratuvarı </a:t>
                      </a:r>
                      <a:r>
                        <a:rPr lang="tr-TR" sz="1300" b="0" i="0" u="none" strike="noStrike" dirty="0" smtClean="0">
                          <a:effectLst/>
                          <a:latin typeface="Calibri" panose="020F0502020204030204" pitchFamily="34" charset="0"/>
                        </a:rPr>
                        <a:t>sayısındaki </a:t>
                      </a:r>
                      <a:r>
                        <a:rPr lang="tr-TR" sz="1300" b="0" i="0" u="none" strike="noStrike" dirty="0">
                          <a:effectLst/>
                          <a:latin typeface="Calibri" panose="020F0502020204030204" pitchFamily="34" charset="0"/>
                        </a:rPr>
                        <a:t>yetersizlik</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Z4- İnternet hızının yeterli olmayışı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Z5-Var olan ileri araştırma laboratuvarlarının istenilen araştırmaları yapma olanaklarını tam olarak </a:t>
                      </a:r>
                      <a:r>
                        <a:rPr lang="tr-TR" sz="1300" b="0" i="0" u="none" strike="noStrike" dirty="0" smtClean="0">
                          <a:effectLst/>
                          <a:latin typeface="Calibri" panose="020F0502020204030204" pitchFamily="34" charset="0"/>
                        </a:rPr>
                        <a:t>sağlamaması</a:t>
                      </a:r>
                      <a:endParaRPr lang="tr-TR" sz="1300" b="0" i="0" u="none" strike="noStrike" dirty="0">
                        <a:effectLst/>
                        <a:latin typeface="Calibri" panose="020F0502020204030204" pitchFamily="34" charset="0"/>
                      </a:endParaRP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F1- Antalya OSB'ye yakın </a:t>
                      </a:r>
                      <a:r>
                        <a:rPr lang="tr-TR" sz="1300" b="0" i="0" u="none" strike="noStrike" dirty="0" smtClean="0">
                          <a:effectLst/>
                          <a:latin typeface="Calibri" panose="020F0502020204030204" pitchFamily="34" charset="0"/>
                        </a:rPr>
                        <a:t>olması</a:t>
                      </a:r>
                      <a:endParaRPr lang="tr-TR" sz="1300" b="0" i="0" u="none" strike="noStrike" dirty="0">
                        <a:effectLst/>
                        <a:latin typeface="Calibri" panose="020F0502020204030204" pitchFamily="34" charset="0"/>
                      </a:endParaRP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F2- Özel sektörün </a:t>
                      </a:r>
                      <a:r>
                        <a:rPr lang="tr-TR" sz="1300" b="0" i="0" u="none" strike="noStrike" dirty="0" err="1" smtClean="0">
                          <a:effectLst/>
                          <a:latin typeface="Calibri" panose="020F0502020204030204" pitchFamily="34" charset="0"/>
                        </a:rPr>
                        <a:t>ingilizce</a:t>
                      </a:r>
                      <a:r>
                        <a:rPr lang="tr-TR" sz="1300" b="0" i="0" u="none" strike="noStrike" dirty="0" smtClean="0">
                          <a:effectLst/>
                          <a:latin typeface="Calibri" panose="020F0502020204030204" pitchFamily="34" charset="0"/>
                        </a:rPr>
                        <a:t> </a:t>
                      </a:r>
                      <a:r>
                        <a:rPr lang="tr-TR" sz="1300" b="0" i="0" u="none" strike="noStrike" dirty="0">
                          <a:effectLst/>
                          <a:latin typeface="Calibri" panose="020F0502020204030204" pitchFamily="34" charset="0"/>
                        </a:rPr>
                        <a:t>eğitime olan </a:t>
                      </a:r>
                      <a:r>
                        <a:rPr lang="tr-TR" sz="1300" b="0" i="0" u="none" strike="noStrike" dirty="0" smtClean="0">
                          <a:effectLst/>
                          <a:latin typeface="Calibri" panose="020F0502020204030204" pitchFamily="34" charset="0"/>
                        </a:rPr>
                        <a:t>talebi</a:t>
                      </a:r>
                      <a:endParaRPr lang="tr-TR" sz="1300" b="0" i="0" u="none" strike="noStrike" dirty="0">
                        <a:effectLst/>
                        <a:latin typeface="Calibri" panose="020F0502020204030204" pitchFamily="34" charset="0"/>
                      </a:endParaRPr>
                    </a:p>
                  </a:txBody>
                  <a:tcPr marL="9525" marR="9525" marT="9525" marB="0"/>
                </a:tc>
                <a:tc>
                  <a:txBody>
                    <a:bodyPr/>
                    <a:lstStyle/>
                    <a:p>
                      <a:pPr algn="ctr"/>
                      <a:r>
                        <a:rPr lang="tr-TR" dirty="0" smtClean="0">
                          <a:sym typeface="Wingdings" panose="05000000000000000000" pitchFamily="2" charset="2"/>
                        </a:rPr>
                        <a:t></a:t>
                      </a:r>
                      <a:endParaRPr lang="tr-TR" dirty="0"/>
                    </a:p>
                  </a:txBody>
                  <a:tcPr/>
                </a:tc>
              </a:tr>
              <a:tr h="596738">
                <a:tc>
                  <a:txBody>
                    <a:bodyPr/>
                    <a:lstStyle/>
                    <a:p>
                      <a:pPr algn="just" fontAlgn="t"/>
                      <a:r>
                        <a:rPr lang="tr-TR" sz="1300" b="0" i="0" u="none" strike="noStrike" dirty="0">
                          <a:effectLst/>
                          <a:latin typeface="Calibri" panose="020F0502020204030204" pitchFamily="34" charset="0"/>
                        </a:rPr>
                        <a:t>F3-TÜBİTAK, ASELSAN vb. kuruluşlar tarafından desteklenen proje, programların artması ve bu kuruluşlar ile üniversitemiz arasında işbirliği imkanı olması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T1- Ülke genelinde çok fazla Elektrik ve Elektronik Mühendisliği bölümü olması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T2- Öğrencilerin mühendislik eğitimi için yeterli birikime sahip olmadan üniversiteye gelmesi</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T3- Üniversite giriş sınav sıralamasında üst sıralarda olan öğrencilerin bölümü tercih </a:t>
                      </a:r>
                      <a:r>
                        <a:rPr lang="tr-TR" sz="1300" b="0" i="0" u="none" strike="noStrike" dirty="0" smtClean="0">
                          <a:effectLst/>
                          <a:latin typeface="Calibri" panose="020F0502020204030204" pitchFamily="34" charset="0"/>
                        </a:rPr>
                        <a:t>etmemesi</a:t>
                      </a:r>
                      <a:endParaRPr lang="tr-TR" sz="1300" b="0" i="0" u="none" strike="noStrike" dirty="0">
                        <a:effectLst/>
                        <a:latin typeface="Calibri" panose="020F0502020204030204" pitchFamily="34" charset="0"/>
                      </a:endParaRPr>
                    </a:p>
                  </a:txBody>
                  <a:tcPr marL="9525" marR="9525" marT="9525" marB="0"/>
                </a:tc>
                <a:tc>
                  <a:txBody>
                    <a:bodyPr/>
                    <a:lstStyle/>
                    <a:p>
                      <a:pPr algn="ctr"/>
                      <a:r>
                        <a:rPr lang="tr-TR" dirty="0" smtClean="0">
                          <a:sym typeface="Wingdings" panose="05000000000000000000" pitchFamily="2" charset="2"/>
                        </a:rPr>
                        <a:t></a:t>
                      </a:r>
                      <a:endParaRPr lang="tr-TR" dirty="0"/>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4082407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30</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sp>
        <p:nvSpPr>
          <p:cNvPr id="70" name="Metin kutusu 1"/>
          <p:cNvSpPr txBox="1"/>
          <p:nvPr/>
        </p:nvSpPr>
        <p:spPr>
          <a:xfrm>
            <a:off x="7137290" y="2563391"/>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2"/>
          <p:cNvSpPr txBox="1"/>
          <p:nvPr/>
        </p:nvSpPr>
        <p:spPr>
          <a:xfrm>
            <a:off x="7880240" y="2544341"/>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19"/>
          <p:cNvSpPr txBox="1"/>
          <p:nvPr/>
        </p:nvSpPr>
        <p:spPr>
          <a:xfrm>
            <a:off x="7137290" y="2563391"/>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20"/>
          <p:cNvSpPr txBox="1"/>
          <p:nvPr/>
        </p:nvSpPr>
        <p:spPr>
          <a:xfrm>
            <a:off x="7880240" y="2544341"/>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3" name="Tablo 2"/>
          <p:cNvGraphicFramePr>
            <a:graphicFrameLocks noGrp="1"/>
          </p:cNvGraphicFramePr>
          <p:nvPr>
            <p:extLst>
              <p:ext uri="{D42A27DB-BD31-4B8C-83A1-F6EECF244321}">
                <p14:modId xmlns:p14="http://schemas.microsoft.com/office/powerpoint/2010/main" val="3263378108"/>
              </p:ext>
            </p:extLst>
          </p:nvPr>
        </p:nvGraphicFramePr>
        <p:xfrm>
          <a:off x="505844" y="2276872"/>
          <a:ext cx="8229599" cy="3000381"/>
        </p:xfrm>
        <a:graphic>
          <a:graphicData uri="http://schemas.openxmlformats.org/drawingml/2006/table">
            <a:tbl>
              <a:tblPr>
                <a:tableStyleId>{5C22544A-7EE6-4342-B048-85BDC9FD1C3A}</a:tableStyleId>
              </a:tblPr>
              <a:tblGrid>
                <a:gridCol w="502745"/>
                <a:gridCol w="445615"/>
                <a:gridCol w="548449"/>
                <a:gridCol w="548449"/>
                <a:gridCol w="605580"/>
                <a:gridCol w="548449"/>
                <a:gridCol w="222808"/>
                <a:gridCol w="1808170"/>
                <a:gridCol w="1739614"/>
                <a:gridCol w="548449"/>
                <a:gridCol w="711271"/>
              </a:tblGrid>
              <a:tr h="162878">
                <a:tc>
                  <a:txBody>
                    <a:bodyPr/>
                    <a:lstStyle/>
                    <a:p>
                      <a:pPr algn="l" fontAlgn="b"/>
                      <a:r>
                        <a:rPr lang="tr-TR" sz="900" u="none" strike="noStrike">
                          <a:effectLst/>
                        </a:rPr>
                        <a:t>DF NO</a:t>
                      </a:r>
                      <a:endParaRPr lang="tr-TR" sz="900" b="1"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2018-0123</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r>
                        <a:rPr lang="tr-TR" sz="1000" u="none" strike="noStrike">
                          <a:effectLst/>
                        </a:rPr>
                        <a:t>Tarih:</a:t>
                      </a:r>
                      <a:endParaRPr lang="tr-TR" sz="1000" b="1"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15.10.2018</a:t>
                      </a:r>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Tekrarlayan Bir Uygunsuzluk mu?</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E</a:t>
                      </a:r>
                      <a:endParaRPr lang="tr-TR" sz="1000" b="0" i="0" u="none" strike="noStrike">
                        <a:solidFill>
                          <a:srgbClr val="000000"/>
                        </a:solidFill>
                        <a:effectLst/>
                        <a:latin typeface="Calibri" panose="020F0502020204030204" pitchFamily="34" charset="0"/>
                      </a:endParaRPr>
                    </a:p>
                  </a:txBody>
                  <a:tcPr marL="0" marR="0" marT="0" marB="0"/>
                </a:tc>
                <a:tc>
                  <a:txBody>
                    <a:bodyPr/>
                    <a:lstStyle/>
                    <a:p>
                      <a:pPr algn="l" fontAlgn="b"/>
                      <a:r>
                        <a:rPr lang="tr-TR" sz="1000" u="none" strike="noStrike">
                          <a:effectLst/>
                        </a:rPr>
                        <a:t>H</a:t>
                      </a:r>
                      <a:endParaRPr lang="tr-TR" sz="1000" b="0" i="0" u="none" strike="noStrike">
                        <a:solidFill>
                          <a:srgbClr val="000000"/>
                        </a:solidFill>
                        <a:effectLst/>
                        <a:latin typeface="Calibri" panose="020F0502020204030204" pitchFamily="34" charset="0"/>
                      </a:endParaRPr>
                    </a:p>
                  </a:txBody>
                  <a:tcPr marL="0" marR="0" marT="0" marB="0"/>
                </a:tc>
              </a:tr>
              <a:tr h="137160">
                <a:tc>
                  <a:txBody>
                    <a:bodyPr/>
                    <a:lstStyle/>
                    <a:p>
                      <a:pPr algn="l"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45733">
                <a:tc gridSpan="2">
                  <a:txBody>
                    <a:bodyPr/>
                    <a:lstStyle/>
                    <a:p>
                      <a:pPr algn="l" fontAlgn="b"/>
                      <a:r>
                        <a:rPr lang="tr-TR" sz="900" u="none" strike="noStrike">
                          <a:effectLst/>
                        </a:rPr>
                        <a:t>TESPİT YERİ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l" fontAlgn="b"/>
                      <a:r>
                        <a:rPr lang="tr-TR" sz="900" u="none" strike="noStrike">
                          <a:effectLst/>
                        </a:rPr>
                        <a:t>İç Denetim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900" u="none" strike="noStrike">
                          <a:effectLst/>
                        </a:rPr>
                        <a:t>x</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İç Müşteri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45733">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Dış Denetim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Dış Müşteri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r>
              <a:tr h="162878">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Eğitim Sonuçları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Çalışan Memnuniyetsizliği</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878">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Personel Performans Değerlendirme</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Kalite Hedef Uygunsuzluğu</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878">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Tedarikçi Değerlendirme</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Dokümantasyon</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878">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900" u="none" strike="noStrike">
                          <a:effectLst/>
                        </a:rPr>
                        <a:t>İşgüvenliği Uygunsuzlukları</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700" u="none" strike="noStrike">
                          <a:effectLst/>
                        </a:rPr>
                        <a:t> </a:t>
                      </a:r>
                      <a:endParaRPr lang="tr-TR" sz="700" b="0" i="0" u="none" strike="noStrike">
                        <a:solidFill>
                          <a:srgbClr val="000000"/>
                        </a:solidFill>
                        <a:effectLst/>
                        <a:latin typeface="Tahoma" panose="020B0604030504040204" pitchFamily="34" charset="0"/>
                      </a:endParaRPr>
                    </a:p>
                  </a:txBody>
                  <a:tcPr marL="0" marR="0" marT="0" marB="0" anchor="b"/>
                </a:tc>
              </a:tr>
              <a:tr h="162878">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Acil Durumlar</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62878">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900" u="none" strike="noStrike">
                          <a:effectLst/>
                        </a:rPr>
                        <a:t>Veri Analizi</a:t>
                      </a:r>
                      <a:endParaRPr lang="tr-TR" sz="9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ctr"/>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ctr"/>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Diğer (Açıklayınız)</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10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0" marR="0" marT="0" marB="0" anchor="b"/>
                </a:tc>
              </a:tr>
              <a:tr h="137160">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45733">
                <a:tc gridSpan="11">
                  <a:txBody>
                    <a:bodyPr/>
                    <a:lstStyle/>
                    <a:p>
                      <a:pPr algn="l" fontAlgn="b"/>
                      <a:r>
                        <a:rPr lang="tr-TR" sz="900" u="none" strike="noStrike">
                          <a:effectLst/>
                        </a:rPr>
                        <a:t>UYGUNSUZLUK TANIMI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7160">
                <a:tc gridSpan="11">
                  <a:txBody>
                    <a:bodyPr/>
                    <a:lstStyle/>
                    <a:p>
                      <a:pPr algn="ctr" fontAlgn="ctr"/>
                      <a:r>
                        <a:rPr lang="tr-TR" sz="900" u="none" strike="noStrike">
                          <a:effectLst/>
                        </a:rPr>
                        <a:t>Toplanan tüm verilerin analiz edilmesi gerekmektedir. (ISO 9001:2015 Madde No:9.1.3. -ISO 10002:2014 Madde No:8.2.)-MİNÖR</a:t>
                      </a:r>
                      <a:endParaRPr lang="tr-TR" sz="900" b="1"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5733">
                <a:tc gridSpan="5">
                  <a:txBody>
                    <a:bodyPr/>
                    <a:lstStyle/>
                    <a:p>
                      <a:pPr algn="ctr" fontAlgn="b"/>
                      <a:r>
                        <a:rPr lang="tr-TR" sz="900" u="none" strike="noStrike">
                          <a:effectLst/>
                        </a:rPr>
                        <a:t>DF AÇILAN BÖLÜM ONAYI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900" u="none" strike="noStrike">
                          <a:effectLst/>
                        </a:rPr>
                        <a:t>DF AÇAN ONAYI</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82930">
                <a:tc gridSpan="5">
                  <a:txBody>
                    <a:bodyPr/>
                    <a:lstStyle/>
                    <a:p>
                      <a:pPr algn="ctr" fontAlgn="ctr"/>
                      <a:r>
                        <a:rPr lang="tr-TR" sz="900" u="none" strike="noStrike">
                          <a:effectLst/>
                        </a:rPr>
                        <a:t>Prof.Dr. Engin ARSLAN (Bölüm Başkanı)</a:t>
                      </a:r>
                      <a:endParaRPr lang="tr-TR" sz="9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900" u="none" strike="noStrike">
                          <a:effectLst/>
                        </a:rPr>
                        <a:t>Dr. Öğr. Üyesi Kamer ÖZGÜN-Dr. Öğr. Üyesi M.Fatih AK</a:t>
                      </a:r>
                      <a:endParaRPr lang="tr-TR" sz="9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5733">
                <a:tc gridSpan="11">
                  <a:txBody>
                    <a:bodyPr/>
                    <a:lstStyle/>
                    <a:p>
                      <a:pPr algn="l" fontAlgn="b"/>
                      <a:r>
                        <a:rPr lang="tr-TR" sz="900" u="none" strike="noStrike">
                          <a:effectLst/>
                        </a:rPr>
                        <a:t>KÖK NEDEN</a:t>
                      </a:r>
                      <a:endParaRPr lang="tr-TR" sz="9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7160">
                <a:tc gridSpan="11">
                  <a:txBody>
                    <a:bodyPr/>
                    <a:lstStyle/>
                    <a:p>
                      <a:pPr algn="ctr" fontAlgn="ctr"/>
                      <a:r>
                        <a:rPr lang="tr-TR" sz="900" u="none" strike="noStrike" dirty="0" err="1">
                          <a:effectLst/>
                        </a:rPr>
                        <a:t>KYS'nin</a:t>
                      </a:r>
                      <a:r>
                        <a:rPr lang="tr-TR" sz="900" u="none" strike="noStrike" dirty="0">
                          <a:effectLst/>
                        </a:rPr>
                        <a:t> ilk defa yapılıyor olması</a:t>
                      </a:r>
                      <a:endParaRPr lang="tr-TR" sz="900" b="0" i="0" u="none" strike="noStrike" dirty="0">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74" name="Metin kutusu 1"/>
          <p:cNvSpPr txBox="1"/>
          <p:nvPr/>
        </p:nvSpPr>
        <p:spPr>
          <a:xfrm>
            <a:off x="8440169" y="3067447"/>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2"/>
          <p:cNvSpPr txBox="1"/>
          <p:nvPr/>
        </p:nvSpPr>
        <p:spPr>
          <a:xfrm>
            <a:off x="9183119" y="3048397"/>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9"/>
          <p:cNvSpPr txBox="1"/>
          <p:nvPr/>
        </p:nvSpPr>
        <p:spPr>
          <a:xfrm>
            <a:off x="8440169" y="3067447"/>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20"/>
          <p:cNvSpPr txBox="1"/>
          <p:nvPr/>
        </p:nvSpPr>
        <p:spPr>
          <a:xfrm>
            <a:off x="9183119" y="3048397"/>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14989377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31</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sp>
        <p:nvSpPr>
          <p:cNvPr id="70" name="Metin kutusu 3"/>
          <p:cNvSpPr txBox="1"/>
          <p:nvPr/>
        </p:nvSpPr>
        <p:spPr>
          <a:xfrm>
            <a:off x="3376464" y="93440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4"/>
          <p:cNvSpPr txBox="1"/>
          <p:nvPr/>
        </p:nvSpPr>
        <p:spPr>
          <a:xfrm>
            <a:off x="3376464" y="95059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5"/>
          <p:cNvSpPr txBox="1"/>
          <p:nvPr/>
        </p:nvSpPr>
        <p:spPr>
          <a:xfrm>
            <a:off x="3376464" y="96679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6"/>
          <p:cNvSpPr txBox="1"/>
          <p:nvPr/>
        </p:nvSpPr>
        <p:spPr>
          <a:xfrm>
            <a:off x="3376464" y="98298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7"/>
          <p:cNvSpPr txBox="1"/>
          <p:nvPr/>
        </p:nvSpPr>
        <p:spPr>
          <a:xfrm>
            <a:off x="3376464" y="99917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8"/>
          <p:cNvSpPr txBox="1"/>
          <p:nvPr/>
        </p:nvSpPr>
        <p:spPr>
          <a:xfrm>
            <a:off x="3376464" y="101536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9"/>
          <p:cNvSpPr txBox="1"/>
          <p:nvPr/>
        </p:nvSpPr>
        <p:spPr>
          <a:xfrm>
            <a:off x="3376464"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0"/>
          <p:cNvSpPr txBox="1"/>
          <p:nvPr/>
        </p:nvSpPr>
        <p:spPr>
          <a:xfrm>
            <a:off x="3376464" y="103156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1"/>
          <p:cNvSpPr txBox="1"/>
          <p:nvPr/>
        </p:nvSpPr>
        <p:spPr>
          <a:xfrm>
            <a:off x="3376464" y="104775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2"/>
          <p:cNvSpPr txBox="1"/>
          <p:nvPr/>
        </p:nvSpPr>
        <p:spPr>
          <a:xfrm>
            <a:off x="3376464"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3"/>
          <p:cNvSpPr txBox="1"/>
          <p:nvPr/>
        </p:nvSpPr>
        <p:spPr>
          <a:xfrm>
            <a:off x="3376464" y="108013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4"/>
          <p:cNvSpPr txBox="1"/>
          <p:nvPr/>
        </p:nvSpPr>
        <p:spPr>
          <a:xfrm>
            <a:off x="3376464" y="109633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5"/>
          <p:cNvSpPr txBox="1"/>
          <p:nvPr/>
        </p:nvSpPr>
        <p:spPr>
          <a:xfrm>
            <a:off x="3376464" y="111252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6"/>
          <p:cNvSpPr txBox="1"/>
          <p:nvPr/>
        </p:nvSpPr>
        <p:spPr>
          <a:xfrm>
            <a:off x="3376464" y="112871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4" name="Metin kutusu 17"/>
          <p:cNvSpPr txBox="1"/>
          <p:nvPr/>
        </p:nvSpPr>
        <p:spPr>
          <a:xfrm>
            <a:off x="3376464" y="114490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5" name="Metin kutusu 21"/>
          <p:cNvSpPr txBox="1"/>
          <p:nvPr/>
        </p:nvSpPr>
        <p:spPr>
          <a:xfrm>
            <a:off x="3376464" y="93440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6" name="Metin kutusu 22"/>
          <p:cNvSpPr txBox="1"/>
          <p:nvPr/>
        </p:nvSpPr>
        <p:spPr>
          <a:xfrm>
            <a:off x="3376464" y="95059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7" name="Metin kutusu 23"/>
          <p:cNvSpPr txBox="1"/>
          <p:nvPr/>
        </p:nvSpPr>
        <p:spPr>
          <a:xfrm>
            <a:off x="3376464" y="96679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8" name="Metin kutusu 24"/>
          <p:cNvSpPr txBox="1"/>
          <p:nvPr/>
        </p:nvSpPr>
        <p:spPr>
          <a:xfrm>
            <a:off x="3376464" y="98298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9" name="Metin kutusu 25"/>
          <p:cNvSpPr txBox="1"/>
          <p:nvPr/>
        </p:nvSpPr>
        <p:spPr>
          <a:xfrm>
            <a:off x="3376464" y="99917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26"/>
          <p:cNvSpPr txBox="1"/>
          <p:nvPr/>
        </p:nvSpPr>
        <p:spPr>
          <a:xfrm>
            <a:off x="3376464" y="101536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27"/>
          <p:cNvSpPr txBox="1"/>
          <p:nvPr/>
        </p:nvSpPr>
        <p:spPr>
          <a:xfrm>
            <a:off x="3376464"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28"/>
          <p:cNvSpPr txBox="1"/>
          <p:nvPr/>
        </p:nvSpPr>
        <p:spPr>
          <a:xfrm>
            <a:off x="3376464" y="1031560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29"/>
          <p:cNvSpPr txBox="1"/>
          <p:nvPr/>
        </p:nvSpPr>
        <p:spPr>
          <a:xfrm>
            <a:off x="3376464" y="104775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30"/>
          <p:cNvSpPr txBox="1"/>
          <p:nvPr/>
        </p:nvSpPr>
        <p:spPr>
          <a:xfrm>
            <a:off x="3376464" y="106394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31"/>
          <p:cNvSpPr txBox="1"/>
          <p:nvPr/>
        </p:nvSpPr>
        <p:spPr>
          <a:xfrm>
            <a:off x="3376464" y="108013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32"/>
          <p:cNvSpPr txBox="1"/>
          <p:nvPr/>
        </p:nvSpPr>
        <p:spPr>
          <a:xfrm>
            <a:off x="3376464" y="10963301"/>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33"/>
          <p:cNvSpPr txBox="1"/>
          <p:nvPr/>
        </p:nvSpPr>
        <p:spPr>
          <a:xfrm>
            <a:off x="3376464" y="1112522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34"/>
          <p:cNvSpPr txBox="1"/>
          <p:nvPr/>
        </p:nvSpPr>
        <p:spPr>
          <a:xfrm>
            <a:off x="3376464" y="11287151"/>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35"/>
          <p:cNvSpPr txBox="1"/>
          <p:nvPr/>
        </p:nvSpPr>
        <p:spPr>
          <a:xfrm>
            <a:off x="3376464" y="11449076"/>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3" name="Tablo 2"/>
          <p:cNvGraphicFramePr>
            <a:graphicFrameLocks noGrp="1"/>
          </p:cNvGraphicFramePr>
          <p:nvPr>
            <p:extLst>
              <p:ext uri="{D42A27DB-BD31-4B8C-83A1-F6EECF244321}">
                <p14:modId xmlns:p14="http://schemas.microsoft.com/office/powerpoint/2010/main" val="1759058264"/>
              </p:ext>
            </p:extLst>
          </p:nvPr>
        </p:nvGraphicFramePr>
        <p:xfrm>
          <a:off x="899592" y="1621108"/>
          <a:ext cx="7181692" cy="4530419"/>
        </p:xfrm>
        <a:graphic>
          <a:graphicData uri="http://schemas.openxmlformats.org/drawingml/2006/table">
            <a:tbl>
              <a:tblPr>
                <a:tableStyleId>{5C22544A-7EE6-4342-B048-85BDC9FD1C3A}</a:tableStyleId>
              </a:tblPr>
              <a:tblGrid>
                <a:gridCol w="434346"/>
                <a:gridCol w="389414"/>
                <a:gridCol w="479279"/>
                <a:gridCol w="479279"/>
                <a:gridCol w="524211"/>
                <a:gridCol w="479279"/>
                <a:gridCol w="194707"/>
                <a:gridCol w="1580122"/>
                <a:gridCol w="1520212"/>
                <a:gridCol w="479279"/>
                <a:gridCol w="621564"/>
              </a:tblGrid>
              <a:tr h="127176">
                <a:tc gridSpan="11">
                  <a:txBody>
                    <a:bodyPr/>
                    <a:lstStyle/>
                    <a:p>
                      <a:pPr algn="l" fontAlgn="b"/>
                      <a:r>
                        <a:rPr lang="tr-TR" sz="800" u="none" strike="noStrike">
                          <a:effectLst/>
                        </a:rPr>
                        <a:t>YAPILACAK GEÇİCİ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239390">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ctr"/>
                      <a:r>
                        <a:rPr lang="tr-TR" sz="800" u="none" strike="noStrike">
                          <a:effectLst/>
                        </a:rPr>
                        <a:t>ABU dışından ders vermek için gelen öğretim üyesi Doç. Dr. Selim Börekçi'ye ait anket sonuçları analiz edildi</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sv-SE" sz="800" u="none" strike="noStrike">
                          <a:effectLst/>
                        </a:rPr>
                        <a:t>Araş. Gör. Menduh Furkan ASLAN</a:t>
                      </a:r>
                      <a:endParaRPr lang="sv-SE" sz="800" b="0" i="0" u="none" strike="noStrike">
                        <a:solidFill>
                          <a:srgbClr val="000000"/>
                        </a:solidFill>
                        <a:effectLst/>
                        <a:latin typeface="Tahoma" panose="020B0604030504040204" pitchFamily="34" charset="0"/>
                      </a:endParaRPr>
                    </a:p>
                  </a:txBody>
                  <a:tcPr marL="0" marR="0" marT="0" marB="0" anchor="ctr"/>
                </a:tc>
                <a:tc gridSpan="2">
                  <a:txBody>
                    <a:bodyPr/>
                    <a:lstStyle/>
                    <a:p>
                      <a:pPr algn="ctr" fontAlgn="ctr"/>
                      <a:r>
                        <a:rPr lang="tr-TR" sz="800" u="none" strike="noStrike">
                          <a:effectLst/>
                        </a:rPr>
                        <a:t>13.11.2018</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11">
                  <a:txBody>
                    <a:bodyPr/>
                    <a:lstStyle/>
                    <a:p>
                      <a:pPr algn="l" fontAlgn="b"/>
                      <a:r>
                        <a:rPr lang="tr-TR" sz="800" u="none" strike="noStrike">
                          <a:effectLst/>
                        </a:rPr>
                        <a:t>YAPILACAK KALICI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239390">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b"/>
                      <a:r>
                        <a:rPr lang="tr-TR" sz="800" u="none" strike="noStrike">
                          <a:effectLst/>
                        </a:rPr>
                        <a:t>Her anket dönemi sonrası tüm hocaların (yarızamanlı dahil) AAP hazırladığının kontrol edilmesi.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sv-SE" sz="800" u="none" strike="noStrike">
                          <a:effectLst/>
                        </a:rPr>
                        <a:t>Araş. Gör. Menduh Furkan ASLAN</a:t>
                      </a:r>
                      <a:endParaRPr lang="sv-SE" sz="800" b="0" i="0" u="none" strike="noStrike">
                        <a:solidFill>
                          <a:srgbClr val="000000"/>
                        </a:solidFill>
                        <a:effectLst/>
                        <a:latin typeface="Tahoma" panose="020B0604030504040204" pitchFamily="34" charset="0"/>
                      </a:endParaRPr>
                    </a:p>
                  </a:txBody>
                  <a:tcPr marL="0" marR="0" marT="0" marB="0" anchor="ctr"/>
                </a:tc>
                <a:tc gridSpan="2">
                  <a:txBody>
                    <a:bodyPr/>
                    <a:lstStyle/>
                    <a:p>
                      <a:pPr algn="ctr" fontAlgn="b"/>
                      <a:r>
                        <a:rPr lang="tr-TR" sz="800" u="none" strike="noStrike">
                          <a:effectLst/>
                        </a:rPr>
                        <a:t>31.12.2019</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11">
                  <a:txBody>
                    <a:bodyPr/>
                    <a:lstStyle/>
                    <a:p>
                      <a:pPr algn="l" fontAlgn="b"/>
                      <a:r>
                        <a:rPr lang="tr-TR" sz="800" u="none" strike="noStrike">
                          <a:effectLst/>
                        </a:rPr>
                        <a:t>TAKİP VE 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gridSpan="2">
                  <a:txBody>
                    <a:bodyPr/>
                    <a:lstStyle/>
                    <a:p>
                      <a:pPr algn="ctr" fontAlgn="b"/>
                      <a:r>
                        <a:rPr lang="tr-TR" sz="800" u="none" strike="noStrike">
                          <a:effectLst/>
                        </a:rPr>
                        <a:t>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Takibi Gerçekleştiren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Takip Sonucu&amp;Karar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Takip Eden Onayı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27176">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359085">
                <a:tc gridSpan="2">
                  <a:txBody>
                    <a:bodyPr/>
                    <a:lstStyle/>
                    <a:p>
                      <a:pPr algn="l" fontAlgn="b"/>
                      <a:r>
                        <a:rPr lang="tr-TR" sz="800" u="none" strike="noStrike">
                          <a:effectLst/>
                        </a:rPr>
                        <a:t>Faaliyetin Etkinlik 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hMerge="1">
                  <a:txBody>
                    <a:bodyPr/>
                    <a:lstStyle/>
                    <a:p>
                      <a:endParaRPr lang="tr-TR"/>
                    </a:p>
                  </a:txBody>
                  <a:tcPr/>
                </a:tc>
              </a:tr>
              <a:tr h="127176">
                <a:tc gridSpan="5">
                  <a:txBody>
                    <a:bodyPr/>
                    <a:lstStyle/>
                    <a:p>
                      <a:pPr algn="l" fontAlgn="b"/>
                      <a:r>
                        <a:rPr lang="tr-TR" sz="800" u="none" strike="noStrike">
                          <a:effectLst/>
                        </a:rPr>
                        <a:t>Sonuç</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127176">
                <a:tc gridSpan="11">
                  <a:txBody>
                    <a:bodyPr/>
                    <a:lstStyle/>
                    <a:p>
                      <a:pPr algn="l" fontAlgn="b"/>
                      <a:r>
                        <a:rPr lang="tr-TR" sz="800" u="none" strike="noStrike">
                          <a:effectLst/>
                        </a:rPr>
                        <a:t>DF'NİN ETKİLEDİĞİ DOKÜMANTASYONLAR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7176">
                <a:tc gridSpan="2">
                  <a:txBody>
                    <a:bodyPr/>
                    <a:lstStyle/>
                    <a:p>
                      <a:pPr algn="l" fontAlgn="b"/>
                      <a:r>
                        <a:rPr lang="tr-TR" sz="800" u="none" strike="noStrike">
                          <a:effectLst/>
                        </a:rPr>
                        <a:t>Kalite El Kitabı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Prosedür</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Talimat</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3">
                  <a:txBody>
                    <a:bodyPr/>
                    <a:lstStyle/>
                    <a:p>
                      <a:pPr algn="l" fontAlgn="b"/>
                      <a:r>
                        <a:rPr lang="tr-TR" sz="800" u="none" strike="noStrike">
                          <a:effectLst/>
                        </a:rPr>
                        <a:t>Kaplumbağa Şeması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İş Akışı</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a:txBody>
                    <a:bodyPr/>
                    <a:lstStyle/>
                    <a:p>
                      <a:pPr algn="l" fontAlgn="b"/>
                      <a:r>
                        <a:rPr lang="tr-TR" sz="800" u="none" strike="noStrike">
                          <a:effectLst/>
                        </a:rPr>
                        <a:t>Form</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Faaliyet Planı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Stratejik Plan</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Kalite Hedefleri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Risk Analizi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3">
                  <a:txBody>
                    <a:bodyPr/>
                    <a:lstStyle/>
                    <a:p>
                      <a:pPr algn="l" fontAlgn="b"/>
                      <a:r>
                        <a:rPr lang="tr-TR" sz="800" u="none" strike="noStrike">
                          <a:effectLst/>
                        </a:rPr>
                        <a:t>Diğer (Anket Analiz Formu)</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27176">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dirty="0">
                          <a:effectLst/>
                        </a:rPr>
                        <a:t> </a:t>
                      </a:r>
                      <a:endParaRPr lang="tr-TR" sz="800" b="0" i="0" u="none" strike="noStrike" dirty="0">
                        <a:solidFill>
                          <a:srgbClr val="000000"/>
                        </a:solidFill>
                        <a:effectLst/>
                        <a:latin typeface="Tahoma" panose="020B0604030504040204" pitchFamily="34" charset="0"/>
                      </a:endParaRPr>
                    </a:p>
                  </a:txBody>
                  <a:tcPr marL="0" marR="0" marT="0" marB="0" anchor="b"/>
                </a:tc>
              </a:tr>
            </a:tbl>
          </a:graphicData>
        </a:graphic>
      </p:graphicFrame>
      <p:sp>
        <p:nvSpPr>
          <p:cNvPr id="100" name="Metin kutusu 3"/>
          <p:cNvSpPr txBox="1"/>
          <p:nvPr/>
        </p:nvSpPr>
        <p:spPr>
          <a:xfrm>
            <a:off x="2728392" y="93363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4"/>
          <p:cNvSpPr txBox="1"/>
          <p:nvPr/>
        </p:nvSpPr>
        <p:spPr>
          <a:xfrm>
            <a:off x="2728392" y="94982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5"/>
          <p:cNvSpPr txBox="1"/>
          <p:nvPr/>
        </p:nvSpPr>
        <p:spPr>
          <a:xfrm>
            <a:off x="2728392" y="966020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6"/>
          <p:cNvSpPr txBox="1"/>
          <p:nvPr/>
        </p:nvSpPr>
        <p:spPr>
          <a:xfrm>
            <a:off x="2728392" y="982213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7"/>
          <p:cNvSpPr txBox="1"/>
          <p:nvPr/>
        </p:nvSpPr>
        <p:spPr>
          <a:xfrm>
            <a:off x="2728392" y="99840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5" name="Metin kutusu 8"/>
          <p:cNvSpPr txBox="1"/>
          <p:nvPr/>
        </p:nvSpPr>
        <p:spPr>
          <a:xfrm>
            <a:off x="2728392" y="101459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6" name="Metin kutusu 9"/>
          <p:cNvSpPr txBox="1"/>
          <p:nvPr/>
        </p:nvSpPr>
        <p:spPr>
          <a:xfrm>
            <a:off x="2728392" y="106317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7" name="Metin kutusu 10"/>
          <p:cNvSpPr txBox="1"/>
          <p:nvPr/>
        </p:nvSpPr>
        <p:spPr>
          <a:xfrm>
            <a:off x="2728392" y="1030790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8" name="Metin kutusu 11"/>
          <p:cNvSpPr txBox="1"/>
          <p:nvPr/>
        </p:nvSpPr>
        <p:spPr>
          <a:xfrm>
            <a:off x="2728392" y="1046983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9" name="Metin kutusu 12"/>
          <p:cNvSpPr txBox="1"/>
          <p:nvPr/>
        </p:nvSpPr>
        <p:spPr>
          <a:xfrm>
            <a:off x="2728392" y="106317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0" name="Metin kutusu 13"/>
          <p:cNvSpPr txBox="1"/>
          <p:nvPr/>
        </p:nvSpPr>
        <p:spPr>
          <a:xfrm>
            <a:off x="2728392" y="107936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14"/>
          <p:cNvSpPr txBox="1"/>
          <p:nvPr/>
        </p:nvSpPr>
        <p:spPr>
          <a:xfrm>
            <a:off x="2728392" y="1095560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15"/>
          <p:cNvSpPr txBox="1"/>
          <p:nvPr/>
        </p:nvSpPr>
        <p:spPr>
          <a:xfrm>
            <a:off x="2728392" y="1111753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16"/>
          <p:cNvSpPr txBox="1"/>
          <p:nvPr/>
        </p:nvSpPr>
        <p:spPr>
          <a:xfrm>
            <a:off x="2728392" y="112794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17"/>
          <p:cNvSpPr txBox="1"/>
          <p:nvPr/>
        </p:nvSpPr>
        <p:spPr>
          <a:xfrm>
            <a:off x="2728392" y="114413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21"/>
          <p:cNvSpPr txBox="1"/>
          <p:nvPr/>
        </p:nvSpPr>
        <p:spPr>
          <a:xfrm>
            <a:off x="2728392" y="93363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22"/>
          <p:cNvSpPr txBox="1"/>
          <p:nvPr/>
        </p:nvSpPr>
        <p:spPr>
          <a:xfrm>
            <a:off x="2728392" y="94982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23"/>
          <p:cNvSpPr txBox="1"/>
          <p:nvPr/>
        </p:nvSpPr>
        <p:spPr>
          <a:xfrm>
            <a:off x="2728392" y="966020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24"/>
          <p:cNvSpPr txBox="1"/>
          <p:nvPr/>
        </p:nvSpPr>
        <p:spPr>
          <a:xfrm>
            <a:off x="2728392" y="982213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25"/>
          <p:cNvSpPr txBox="1"/>
          <p:nvPr/>
        </p:nvSpPr>
        <p:spPr>
          <a:xfrm>
            <a:off x="2728392" y="99840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26"/>
          <p:cNvSpPr txBox="1"/>
          <p:nvPr/>
        </p:nvSpPr>
        <p:spPr>
          <a:xfrm>
            <a:off x="2728392" y="101459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27"/>
          <p:cNvSpPr txBox="1"/>
          <p:nvPr/>
        </p:nvSpPr>
        <p:spPr>
          <a:xfrm>
            <a:off x="2728392" y="106317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28"/>
          <p:cNvSpPr txBox="1"/>
          <p:nvPr/>
        </p:nvSpPr>
        <p:spPr>
          <a:xfrm>
            <a:off x="2728392" y="1030790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29"/>
          <p:cNvSpPr txBox="1"/>
          <p:nvPr/>
        </p:nvSpPr>
        <p:spPr>
          <a:xfrm>
            <a:off x="2728392" y="1046983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30"/>
          <p:cNvSpPr txBox="1"/>
          <p:nvPr/>
        </p:nvSpPr>
        <p:spPr>
          <a:xfrm>
            <a:off x="2728392" y="106317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31"/>
          <p:cNvSpPr txBox="1"/>
          <p:nvPr/>
        </p:nvSpPr>
        <p:spPr>
          <a:xfrm>
            <a:off x="2728392" y="107936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6" name="Metin kutusu 32"/>
          <p:cNvSpPr txBox="1"/>
          <p:nvPr/>
        </p:nvSpPr>
        <p:spPr>
          <a:xfrm>
            <a:off x="2728392" y="10955609"/>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7" name="Metin kutusu 33"/>
          <p:cNvSpPr txBox="1"/>
          <p:nvPr/>
        </p:nvSpPr>
        <p:spPr>
          <a:xfrm>
            <a:off x="2728392" y="1111753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8" name="Metin kutusu 34"/>
          <p:cNvSpPr txBox="1"/>
          <p:nvPr/>
        </p:nvSpPr>
        <p:spPr>
          <a:xfrm>
            <a:off x="2728392" y="1127945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9" name="Metin kutusu 35"/>
          <p:cNvSpPr txBox="1"/>
          <p:nvPr/>
        </p:nvSpPr>
        <p:spPr>
          <a:xfrm>
            <a:off x="2728392" y="1144138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19453416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32</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sp>
        <p:nvSpPr>
          <p:cNvPr id="70" name="Metin kutusu 1"/>
          <p:cNvSpPr txBox="1"/>
          <p:nvPr/>
        </p:nvSpPr>
        <p:spPr>
          <a:xfrm>
            <a:off x="8105775" y="241937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2"/>
          <p:cNvSpPr txBox="1"/>
          <p:nvPr/>
        </p:nvSpPr>
        <p:spPr>
          <a:xfrm>
            <a:off x="8848725" y="2400325"/>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19"/>
          <p:cNvSpPr txBox="1"/>
          <p:nvPr/>
        </p:nvSpPr>
        <p:spPr>
          <a:xfrm>
            <a:off x="8105775" y="241937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20"/>
          <p:cNvSpPr txBox="1"/>
          <p:nvPr/>
        </p:nvSpPr>
        <p:spPr>
          <a:xfrm>
            <a:off x="8848725" y="2400325"/>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3" name="Tablo 2"/>
          <p:cNvGraphicFramePr>
            <a:graphicFrameLocks noGrp="1"/>
          </p:cNvGraphicFramePr>
          <p:nvPr>
            <p:extLst>
              <p:ext uri="{D42A27DB-BD31-4B8C-83A1-F6EECF244321}">
                <p14:modId xmlns:p14="http://schemas.microsoft.com/office/powerpoint/2010/main" val="2802811650"/>
              </p:ext>
            </p:extLst>
          </p:nvPr>
        </p:nvGraphicFramePr>
        <p:xfrm>
          <a:off x="527193" y="1988840"/>
          <a:ext cx="8229599" cy="2809194"/>
        </p:xfrm>
        <a:graphic>
          <a:graphicData uri="http://schemas.openxmlformats.org/drawingml/2006/table">
            <a:tbl>
              <a:tblPr>
                <a:tableStyleId>{5C22544A-7EE6-4342-B048-85BDC9FD1C3A}</a:tableStyleId>
              </a:tblPr>
              <a:tblGrid>
                <a:gridCol w="470874"/>
                <a:gridCol w="417366"/>
                <a:gridCol w="513681"/>
                <a:gridCol w="513681"/>
                <a:gridCol w="684908"/>
                <a:gridCol w="513681"/>
                <a:gridCol w="208683"/>
                <a:gridCol w="1725648"/>
                <a:gridCol w="2001216"/>
                <a:gridCol w="513681"/>
                <a:gridCol w="666180"/>
              </a:tblGrid>
              <a:tr h="152499">
                <a:tc>
                  <a:txBody>
                    <a:bodyPr/>
                    <a:lstStyle/>
                    <a:p>
                      <a:pPr algn="l" fontAlgn="b"/>
                      <a:r>
                        <a:rPr lang="tr-TR" sz="800" u="none" strike="noStrike">
                          <a:effectLst/>
                        </a:rPr>
                        <a:t>DF NO</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800" u="none" strike="noStrike">
                          <a:effectLst/>
                        </a:rPr>
                        <a:t>2018-0124</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r>
                        <a:rPr lang="tr-TR" sz="900" u="none" strike="noStrike">
                          <a:effectLst/>
                        </a:rPr>
                        <a:t>Tarih:</a:t>
                      </a:r>
                      <a:endParaRPr lang="tr-TR" sz="900" b="1"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15.10.2018</a:t>
                      </a:r>
                      <a:endParaRPr lang="tr-TR" sz="8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Tekrarlayan Bir Uygunsuzluk mu?</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E</a:t>
                      </a:r>
                      <a:endParaRPr lang="tr-TR" sz="900" b="0" i="0" u="none" strike="noStrike">
                        <a:solidFill>
                          <a:srgbClr val="000000"/>
                        </a:solidFill>
                        <a:effectLst/>
                        <a:latin typeface="Calibri" panose="020F0502020204030204" pitchFamily="34" charset="0"/>
                      </a:endParaRPr>
                    </a:p>
                  </a:txBody>
                  <a:tcPr marL="0" marR="0" marT="0" marB="0"/>
                </a:tc>
                <a:tc>
                  <a:txBody>
                    <a:bodyPr/>
                    <a:lstStyle/>
                    <a:p>
                      <a:pPr algn="l" fontAlgn="b"/>
                      <a:r>
                        <a:rPr lang="tr-TR" sz="900" u="none" strike="noStrike">
                          <a:effectLst/>
                        </a:rPr>
                        <a:t>H</a:t>
                      </a:r>
                      <a:endParaRPr lang="tr-TR" sz="900" b="0" i="0" u="none" strike="noStrike">
                        <a:solidFill>
                          <a:srgbClr val="000000"/>
                        </a:solidFill>
                        <a:effectLst/>
                        <a:latin typeface="Calibri" panose="020F0502020204030204" pitchFamily="34" charset="0"/>
                      </a:endParaRPr>
                    </a:p>
                  </a:txBody>
                  <a:tcPr marL="0" marR="0" marT="0" marB="0"/>
                </a:tc>
              </a:tr>
              <a:tr h="128420">
                <a:tc>
                  <a:txBody>
                    <a:bodyPr/>
                    <a:lstStyle/>
                    <a:p>
                      <a:pPr algn="l" fontAlgn="b"/>
                      <a:r>
                        <a:rPr lang="tr-TR" sz="800" u="none" strike="noStrike">
                          <a:effectLst/>
                        </a:rPr>
                        <a:t> </a:t>
                      </a:r>
                      <a:endParaRPr lang="tr-TR" sz="8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6447">
                <a:tc gridSpan="2">
                  <a:txBody>
                    <a:bodyPr/>
                    <a:lstStyle/>
                    <a:p>
                      <a:pPr algn="l" fontAlgn="b"/>
                      <a:r>
                        <a:rPr lang="tr-TR" sz="800" u="none" strike="noStrike">
                          <a:effectLst/>
                        </a:rPr>
                        <a:t>TESPİT YERİ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l" fontAlgn="b"/>
                      <a:r>
                        <a:rPr lang="tr-TR" sz="800" u="none" strike="noStrike">
                          <a:effectLst/>
                        </a:rPr>
                        <a:t>İç Denetim Uygunsuzlukları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x</a:t>
                      </a:r>
                      <a:endParaRPr lang="tr-TR" sz="8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İç Müşteri Memnuniyetsizliği</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6447">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Dış Denetim Uygunsuzlukları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Dış Müşteri Memnuniyetsizliği</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1" i="0" u="none" strike="noStrike">
                        <a:solidFill>
                          <a:srgbClr val="000000"/>
                        </a:solidFill>
                        <a:effectLst/>
                        <a:latin typeface="Tahoma" panose="020B0604030504040204" pitchFamily="34" charset="0"/>
                      </a:endParaRPr>
                    </a:p>
                  </a:txBody>
                  <a:tcPr marL="0" marR="0" marT="0" marB="0" anchor="b"/>
                </a:tc>
              </a:tr>
              <a:tr h="152499">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800" u="none" strike="noStrike">
                          <a:effectLst/>
                        </a:rPr>
                        <a:t>Eğitim Sonuçları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Çalışan Memnuniyetsizliği</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52499">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Personel Performans Değerlendirme</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Kalite Hedef Uygunsuzluğu</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52499">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Tedarikçi Değerlendirme</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Dokümantasyon</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52499">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3">
                  <a:txBody>
                    <a:bodyPr/>
                    <a:lstStyle/>
                    <a:p>
                      <a:pPr algn="l" fontAlgn="b"/>
                      <a:r>
                        <a:rPr lang="tr-TR" sz="800" u="none" strike="noStrike">
                          <a:effectLst/>
                        </a:rPr>
                        <a:t>İşgüvenliği Uygunsuzlukları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 </a:t>
                      </a:r>
                      <a:endParaRPr lang="tr-TR" sz="800" b="1"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700" u="none" strike="noStrike">
                          <a:effectLst/>
                        </a:rPr>
                        <a:t> </a:t>
                      </a:r>
                      <a:endParaRPr lang="tr-TR" sz="700" b="0" i="0" u="none" strike="noStrike">
                        <a:solidFill>
                          <a:srgbClr val="000000"/>
                        </a:solidFill>
                        <a:effectLst/>
                        <a:latin typeface="Tahoma" panose="020B0604030504040204" pitchFamily="34" charset="0"/>
                      </a:endParaRPr>
                    </a:p>
                  </a:txBody>
                  <a:tcPr marL="0" marR="0" marT="0" marB="0" anchor="b"/>
                </a:tc>
              </a:tr>
              <a:tr h="152499">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800" u="none" strike="noStrike">
                          <a:effectLst/>
                        </a:rPr>
                        <a:t>Acil Durumlar</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52499">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gridSpan="2">
                  <a:txBody>
                    <a:bodyPr/>
                    <a:lstStyle/>
                    <a:p>
                      <a:pPr algn="l" fontAlgn="b"/>
                      <a:r>
                        <a:rPr lang="tr-TR" sz="800" u="none" strike="noStrike">
                          <a:effectLst/>
                        </a:rPr>
                        <a:t>Veri Analizi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ctr"/>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ct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9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0" marR="0" marT="0" marB="0" anchor="b"/>
                </a:tc>
              </a:tr>
              <a:tr h="128420">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6447">
                <a:tc gridSpan="11">
                  <a:txBody>
                    <a:bodyPr/>
                    <a:lstStyle/>
                    <a:p>
                      <a:pPr algn="l" fontAlgn="b"/>
                      <a:r>
                        <a:rPr lang="tr-TR" sz="800" u="none" strike="noStrike">
                          <a:effectLst/>
                        </a:rPr>
                        <a:t>UYGUNSUZLUK TANIMI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8420">
                <a:tc gridSpan="11">
                  <a:txBody>
                    <a:bodyPr/>
                    <a:lstStyle/>
                    <a:p>
                      <a:pPr algn="ctr" fontAlgn="ctr"/>
                      <a:r>
                        <a:rPr lang="tr-TR" sz="800" u="none" strike="noStrike">
                          <a:effectLst/>
                        </a:rPr>
                        <a:t>      Şikayet yönetimi şifresinin alınmaması sebepli yazılım kullanılmamaktadır.(ISO 9001:2015 Madde No:10.2.-ISO 10002:2014 Madde No:7.9.)-MAJOR</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6447">
                <a:tc gridSpan="5">
                  <a:txBody>
                    <a:bodyPr/>
                    <a:lstStyle/>
                    <a:p>
                      <a:pPr algn="ctr" fontAlgn="b"/>
                      <a:r>
                        <a:rPr lang="tr-TR" sz="800" u="none" strike="noStrike">
                          <a:effectLst/>
                        </a:rPr>
                        <a:t>DF AÇILAN BÖLÜM ONAYI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b"/>
                      <a:r>
                        <a:rPr lang="tr-TR" sz="800" u="none" strike="noStrike">
                          <a:effectLst/>
                        </a:rPr>
                        <a:t>DF AÇAN ONAYI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45786">
                <a:tc gridSpan="5">
                  <a:txBody>
                    <a:bodyPr/>
                    <a:lstStyle/>
                    <a:p>
                      <a:pPr algn="ctr" fontAlgn="ctr"/>
                      <a:r>
                        <a:rPr lang="tr-TR" sz="800" u="none" strike="noStrike">
                          <a:effectLst/>
                        </a:rPr>
                        <a:t>Prof.Dr. Engin ARSLAN (Bölüm Başkanı)</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lgn="ctr" fontAlgn="ctr"/>
                      <a:r>
                        <a:rPr lang="tr-TR" sz="800" u="none" strike="noStrike">
                          <a:effectLst/>
                        </a:rPr>
                        <a:t>Dr. Öğr. Üyesi Kamer ÖZGÜN-Dr. Öğr. Üyesi M.Fatih AK</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6447">
                <a:tc gridSpan="11">
                  <a:txBody>
                    <a:bodyPr/>
                    <a:lstStyle/>
                    <a:p>
                      <a:pPr algn="l" fontAlgn="b"/>
                      <a:r>
                        <a:rPr lang="tr-TR" sz="800" u="none" strike="noStrike">
                          <a:effectLst/>
                        </a:rPr>
                        <a:t>KÖK NEDEN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8420">
                <a:tc gridSpan="11">
                  <a:txBody>
                    <a:bodyPr/>
                    <a:lstStyle/>
                    <a:p>
                      <a:pPr algn="ctr" fontAlgn="ctr"/>
                      <a:r>
                        <a:rPr lang="tr-TR" sz="800" u="none" strike="noStrike" dirty="0">
                          <a:effectLst/>
                        </a:rPr>
                        <a:t>Bölümümüz şikayet yönetim sistemi sorumlularının iş yoğunluğu sebebiyle dikkat eksikliği</a:t>
                      </a:r>
                      <a:endParaRPr lang="tr-TR" sz="800" b="0" i="0" u="none" strike="noStrike" dirty="0">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74" name="Metin kutusu 1"/>
          <p:cNvSpPr txBox="1"/>
          <p:nvPr/>
        </p:nvSpPr>
        <p:spPr>
          <a:xfrm>
            <a:off x="8401050" y="281622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2"/>
          <p:cNvSpPr txBox="1"/>
          <p:nvPr/>
        </p:nvSpPr>
        <p:spPr>
          <a:xfrm>
            <a:off x="9144000" y="2797175"/>
            <a:ext cx="152400" cy="95250"/>
          </a:xfrm>
          <a:prstGeom prst="rect">
            <a:avLst/>
          </a:prstGeom>
          <a:solidFill>
            <a:schemeClr val="bg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19"/>
          <p:cNvSpPr txBox="1"/>
          <p:nvPr/>
        </p:nvSpPr>
        <p:spPr>
          <a:xfrm>
            <a:off x="8401050" y="2816225"/>
            <a:ext cx="152400" cy="952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20"/>
          <p:cNvSpPr txBox="1"/>
          <p:nvPr/>
        </p:nvSpPr>
        <p:spPr>
          <a:xfrm>
            <a:off x="9144000" y="2797175"/>
            <a:ext cx="152400" cy="95250"/>
          </a:xfrm>
          <a:prstGeom prst="rect">
            <a:avLst/>
          </a:prstGeom>
          <a:solidFill>
            <a:schemeClr val="tx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42918605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7789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33</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Metin kutusu 65"/>
          <p:cNvSpPr txBox="1"/>
          <p:nvPr/>
        </p:nvSpPr>
        <p:spPr>
          <a:xfrm>
            <a:off x="-20772" y="2492896"/>
            <a:ext cx="9164772" cy="369332"/>
          </a:xfrm>
          <a:prstGeom prst="rect">
            <a:avLst/>
          </a:prstGeom>
          <a:noFill/>
        </p:spPr>
        <p:txBody>
          <a:bodyPr wrap="square" rtlCol="0">
            <a:spAutoFit/>
          </a:bodyPr>
          <a:lstStyle/>
          <a:p>
            <a:endParaRPr lang="tr-TR" b="1" dirty="0" smtClean="0"/>
          </a:p>
        </p:txBody>
      </p:sp>
      <p:sp>
        <p:nvSpPr>
          <p:cNvPr id="68" name="Metin kutusu 67"/>
          <p:cNvSpPr txBox="1"/>
          <p:nvPr/>
        </p:nvSpPr>
        <p:spPr>
          <a:xfrm>
            <a:off x="131628" y="2645296"/>
            <a:ext cx="9164772" cy="369332"/>
          </a:xfrm>
          <a:prstGeom prst="rect">
            <a:avLst/>
          </a:prstGeom>
          <a:noFill/>
        </p:spPr>
        <p:txBody>
          <a:bodyPr wrap="square" rtlCol="0">
            <a:spAutoFit/>
          </a:bodyPr>
          <a:lstStyle/>
          <a:p>
            <a:endParaRPr lang="tr-TR" b="1" dirty="0" smtClean="0"/>
          </a:p>
        </p:txBody>
      </p:sp>
      <p:sp>
        <p:nvSpPr>
          <p:cNvPr id="69" name="Metin kutusu 68"/>
          <p:cNvSpPr txBox="1"/>
          <p:nvPr/>
        </p:nvSpPr>
        <p:spPr>
          <a:xfrm>
            <a:off x="284028" y="2797696"/>
            <a:ext cx="9164772" cy="369332"/>
          </a:xfrm>
          <a:prstGeom prst="rect">
            <a:avLst/>
          </a:prstGeom>
          <a:noFill/>
        </p:spPr>
        <p:txBody>
          <a:bodyPr wrap="square" rtlCol="0">
            <a:spAutoFit/>
          </a:bodyPr>
          <a:lstStyle/>
          <a:p>
            <a:endParaRPr lang="tr-TR" b="1" dirty="0" smtClean="0"/>
          </a:p>
        </p:txBody>
      </p:sp>
      <p:sp>
        <p:nvSpPr>
          <p:cNvPr id="70" name="Metin kutusu 3"/>
          <p:cNvSpPr txBox="1"/>
          <p:nvPr/>
        </p:nvSpPr>
        <p:spPr>
          <a:xfrm>
            <a:off x="2800400" y="99780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1" name="Metin kutusu 4"/>
          <p:cNvSpPr txBox="1"/>
          <p:nvPr/>
        </p:nvSpPr>
        <p:spPr>
          <a:xfrm>
            <a:off x="2800400" y="101399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2" name="Metin kutusu 5"/>
          <p:cNvSpPr txBox="1"/>
          <p:nvPr/>
        </p:nvSpPr>
        <p:spPr>
          <a:xfrm>
            <a:off x="2800400" y="1030188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3" name="Metin kutusu 6"/>
          <p:cNvSpPr txBox="1"/>
          <p:nvPr/>
        </p:nvSpPr>
        <p:spPr>
          <a:xfrm>
            <a:off x="2800400" y="1046380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4" name="Metin kutusu 7"/>
          <p:cNvSpPr txBox="1"/>
          <p:nvPr/>
        </p:nvSpPr>
        <p:spPr>
          <a:xfrm>
            <a:off x="2800400" y="106257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5" name="Metin kutusu 8"/>
          <p:cNvSpPr txBox="1"/>
          <p:nvPr/>
        </p:nvSpPr>
        <p:spPr>
          <a:xfrm>
            <a:off x="2800400" y="107876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6" name="Metin kutusu 9"/>
          <p:cNvSpPr txBox="1"/>
          <p:nvPr/>
        </p:nvSpPr>
        <p:spPr>
          <a:xfrm>
            <a:off x="2800400" y="112734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7" name="Metin kutusu 10"/>
          <p:cNvSpPr txBox="1"/>
          <p:nvPr/>
        </p:nvSpPr>
        <p:spPr>
          <a:xfrm>
            <a:off x="2800400" y="1094958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8" name="Metin kutusu 11"/>
          <p:cNvSpPr txBox="1"/>
          <p:nvPr/>
        </p:nvSpPr>
        <p:spPr>
          <a:xfrm>
            <a:off x="2800400" y="1111150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79" name="Metin kutusu 12"/>
          <p:cNvSpPr txBox="1"/>
          <p:nvPr/>
        </p:nvSpPr>
        <p:spPr>
          <a:xfrm>
            <a:off x="2800400" y="112734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0" name="Metin kutusu 13"/>
          <p:cNvSpPr txBox="1"/>
          <p:nvPr/>
        </p:nvSpPr>
        <p:spPr>
          <a:xfrm>
            <a:off x="2800400" y="114353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1" name="Metin kutusu 14"/>
          <p:cNvSpPr txBox="1"/>
          <p:nvPr/>
        </p:nvSpPr>
        <p:spPr>
          <a:xfrm>
            <a:off x="2800400" y="1159728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2" name="Metin kutusu 15"/>
          <p:cNvSpPr txBox="1"/>
          <p:nvPr/>
        </p:nvSpPr>
        <p:spPr>
          <a:xfrm>
            <a:off x="2800400" y="1175920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3" name="Metin kutusu 16"/>
          <p:cNvSpPr txBox="1"/>
          <p:nvPr/>
        </p:nvSpPr>
        <p:spPr>
          <a:xfrm>
            <a:off x="2800400" y="119211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4" name="Metin kutusu 17"/>
          <p:cNvSpPr txBox="1"/>
          <p:nvPr/>
        </p:nvSpPr>
        <p:spPr>
          <a:xfrm>
            <a:off x="2800400" y="120830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5" name="Metin kutusu 21"/>
          <p:cNvSpPr txBox="1"/>
          <p:nvPr/>
        </p:nvSpPr>
        <p:spPr>
          <a:xfrm>
            <a:off x="2800400" y="99780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6" name="Metin kutusu 22"/>
          <p:cNvSpPr txBox="1"/>
          <p:nvPr/>
        </p:nvSpPr>
        <p:spPr>
          <a:xfrm>
            <a:off x="2800400" y="101399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7" name="Metin kutusu 23"/>
          <p:cNvSpPr txBox="1"/>
          <p:nvPr/>
        </p:nvSpPr>
        <p:spPr>
          <a:xfrm>
            <a:off x="2800400" y="1030188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8" name="Metin kutusu 24"/>
          <p:cNvSpPr txBox="1"/>
          <p:nvPr/>
        </p:nvSpPr>
        <p:spPr>
          <a:xfrm>
            <a:off x="2800400" y="1046380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89" name="Metin kutusu 25"/>
          <p:cNvSpPr txBox="1"/>
          <p:nvPr/>
        </p:nvSpPr>
        <p:spPr>
          <a:xfrm>
            <a:off x="2800400" y="106257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0" name="Metin kutusu 26"/>
          <p:cNvSpPr txBox="1"/>
          <p:nvPr/>
        </p:nvSpPr>
        <p:spPr>
          <a:xfrm>
            <a:off x="2800400" y="107876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1" name="Metin kutusu 27"/>
          <p:cNvSpPr txBox="1"/>
          <p:nvPr/>
        </p:nvSpPr>
        <p:spPr>
          <a:xfrm>
            <a:off x="2800400" y="112734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2" name="Metin kutusu 28"/>
          <p:cNvSpPr txBox="1"/>
          <p:nvPr/>
        </p:nvSpPr>
        <p:spPr>
          <a:xfrm>
            <a:off x="2800400" y="1094958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3" name="Metin kutusu 29"/>
          <p:cNvSpPr txBox="1"/>
          <p:nvPr/>
        </p:nvSpPr>
        <p:spPr>
          <a:xfrm>
            <a:off x="2800400" y="1111150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4" name="Metin kutusu 30"/>
          <p:cNvSpPr txBox="1"/>
          <p:nvPr/>
        </p:nvSpPr>
        <p:spPr>
          <a:xfrm>
            <a:off x="2800400" y="112734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5" name="Metin kutusu 31"/>
          <p:cNvSpPr txBox="1"/>
          <p:nvPr/>
        </p:nvSpPr>
        <p:spPr>
          <a:xfrm>
            <a:off x="2800400" y="11435358"/>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6" name="Metin kutusu 32"/>
          <p:cNvSpPr txBox="1"/>
          <p:nvPr/>
        </p:nvSpPr>
        <p:spPr>
          <a:xfrm>
            <a:off x="2800400" y="11597283"/>
            <a:ext cx="133350" cy="95250"/>
          </a:xfrm>
          <a:prstGeom prst="rect">
            <a:avLst/>
          </a:prstGeom>
          <a:solidFill>
            <a:schemeClr val="tx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7" name="Metin kutusu 33"/>
          <p:cNvSpPr txBox="1"/>
          <p:nvPr/>
        </p:nvSpPr>
        <p:spPr>
          <a:xfrm>
            <a:off x="2800400" y="1175920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8" name="Metin kutusu 34"/>
          <p:cNvSpPr txBox="1"/>
          <p:nvPr/>
        </p:nvSpPr>
        <p:spPr>
          <a:xfrm>
            <a:off x="2800400" y="11921133"/>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99" name="Metin kutusu 35"/>
          <p:cNvSpPr txBox="1"/>
          <p:nvPr/>
        </p:nvSpPr>
        <p:spPr>
          <a:xfrm>
            <a:off x="2800400" y="12083058"/>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graphicFrame>
        <p:nvGraphicFramePr>
          <p:cNvPr id="3" name="Tablo 2"/>
          <p:cNvGraphicFramePr>
            <a:graphicFrameLocks noGrp="1"/>
          </p:cNvGraphicFramePr>
          <p:nvPr>
            <p:extLst>
              <p:ext uri="{D42A27DB-BD31-4B8C-83A1-F6EECF244321}">
                <p14:modId xmlns:p14="http://schemas.microsoft.com/office/powerpoint/2010/main" val="2807439548"/>
              </p:ext>
            </p:extLst>
          </p:nvPr>
        </p:nvGraphicFramePr>
        <p:xfrm>
          <a:off x="481505" y="1527094"/>
          <a:ext cx="7865458" cy="4525960"/>
        </p:xfrm>
        <a:graphic>
          <a:graphicData uri="http://schemas.openxmlformats.org/drawingml/2006/table">
            <a:tbl>
              <a:tblPr>
                <a:tableStyleId>{5C22544A-7EE6-4342-B048-85BDC9FD1C3A}</a:tableStyleId>
              </a:tblPr>
              <a:tblGrid>
                <a:gridCol w="445359"/>
                <a:gridCol w="399288"/>
                <a:gridCol w="491431"/>
                <a:gridCol w="491431"/>
                <a:gridCol w="652682"/>
                <a:gridCol w="491431"/>
                <a:gridCol w="199644"/>
                <a:gridCol w="1650902"/>
                <a:gridCol w="1914534"/>
                <a:gridCol w="491431"/>
                <a:gridCol w="637325"/>
              </a:tblGrid>
              <a:tr h="130409">
                <a:tc gridSpan="11">
                  <a:txBody>
                    <a:bodyPr/>
                    <a:lstStyle/>
                    <a:p>
                      <a:pPr algn="l" fontAlgn="b"/>
                      <a:r>
                        <a:rPr lang="tr-TR" sz="800" u="none" strike="noStrike">
                          <a:effectLst/>
                        </a:rPr>
                        <a:t>YAPILACAK GEÇİCİ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0409">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gridSpan="11">
                  <a:txBody>
                    <a:bodyPr/>
                    <a:lstStyle/>
                    <a:p>
                      <a:pPr algn="l" fontAlgn="b"/>
                      <a:r>
                        <a:rPr lang="tr-TR" sz="800" u="none" strike="noStrike">
                          <a:effectLst/>
                        </a:rPr>
                        <a:t>YAPILACAK KALICI FAALİYET</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0409">
                <a:tc>
                  <a:txBody>
                    <a:bodyPr/>
                    <a:lstStyle/>
                    <a:p>
                      <a:pPr algn="ctr" fontAlgn="b"/>
                      <a:r>
                        <a:rPr lang="tr-TR" sz="800" u="none" strike="noStrike">
                          <a:effectLst/>
                        </a:rPr>
                        <a:t>No</a:t>
                      </a:r>
                      <a:endParaRPr lang="tr-TR" sz="800" b="1"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Faaliyet Tanımı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Sorumlu</a:t>
                      </a:r>
                      <a:endParaRPr lang="tr-TR" sz="800" b="1"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Termin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245476">
                <a:tc>
                  <a:txBody>
                    <a:bodyPr/>
                    <a:lstStyle/>
                    <a:p>
                      <a:pPr algn="ctr" fontAlgn="ctr"/>
                      <a:r>
                        <a:rPr lang="tr-TR" sz="800" u="none" strike="noStrike">
                          <a:effectLst/>
                        </a:rPr>
                        <a:t>1</a:t>
                      </a:r>
                      <a:endParaRPr lang="tr-TR" sz="800" b="0" i="0" u="none" strike="noStrike">
                        <a:solidFill>
                          <a:srgbClr val="000000"/>
                        </a:solidFill>
                        <a:effectLst/>
                        <a:latin typeface="Tahoma" panose="020B0604030504040204" pitchFamily="34" charset="0"/>
                      </a:endParaRPr>
                    </a:p>
                  </a:txBody>
                  <a:tcPr marL="0" marR="0" marT="0" marB="0" anchor="ctr"/>
                </a:tc>
                <a:tc gridSpan="7">
                  <a:txBody>
                    <a:bodyPr/>
                    <a:lstStyle/>
                    <a:p>
                      <a:pPr algn="ctr" fontAlgn="ctr"/>
                      <a:r>
                        <a:rPr lang="tr-TR" sz="800" u="none" strike="noStrike">
                          <a:effectLst/>
                        </a:rPr>
                        <a:t>Şikayet yönetim sistemi şifresi alınması ve kontrol edilmesi.</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Prof. Dr. Engin ARSLAN                          Dr. Öğr. Üyesi Yusuf ÖZTÜRK</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ctr"/>
                      <a:r>
                        <a:rPr lang="tr-TR" sz="800" u="none" strike="noStrike">
                          <a:effectLst/>
                        </a:rPr>
                        <a:t>16/10/2018</a:t>
                      </a:r>
                      <a:endParaRPr lang="tr-TR" sz="800" b="0" i="0" u="none" strike="noStrike">
                        <a:solidFill>
                          <a:srgbClr val="000000"/>
                        </a:solidFill>
                        <a:effectLst/>
                        <a:latin typeface="Tahoma" panose="020B0604030504040204" pitchFamily="34" charset="0"/>
                      </a:endParaRPr>
                    </a:p>
                  </a:txBody>
                  <a:tcPr marL="0" marR="0" marT="0" marB="0" anchor="ctr"/>
                </a:tc>
                <a:tc hMerge="1">
                  <a:txBody>
                    <a:bodyPr/>
                    <a:lstStyle/>
                    <a:p>
                      <a:endParaRPr lang="tr-TR"/>
                    </a:p>
                  </a:txBody>
                  <a:tcPr/>
                </a:tc>
              </a:tr>
              <a:tr h="130409">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7">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gridSpan="11">
                  <a:txBody>
                    <a:bodyPr/>
                    <a:lstStyle/>
                    <a:p>
                      <a:pPr algn="l" fontAlgn="b"/>
                      <a:r>
                        <a:rPr lang="tr-TR" sz="800" u="none" strike="noStrike">
                          <a:effectLst/>
                        </a:rPr>
                        <a:t>TAKİP VE 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0409">
                <a:tc gridSpan="2">
                  <a:txBody>
                    <a:bodyPr/>
                    <a:lstStyle/>
                    <a:p>
                      <a:pPr algn="ctr" fontAlgn="b"/>
                      <a:r>
                        <a:rPr lang="tr-TR" sz="800" u="none" strike="noStrike">
                          <a:effectLst/>
                        </a:rPr>
                        <a:t>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Takibi Gerçekleştiren</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Takip Sonucu&amp;Karar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Takip Eden Onayı</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130409">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gridSpan="3">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r>
              <a:tr h="368214">
                <a:tc gridSpan="2">
                  <a:txBody>
                    <a:bodyPr/>
                    <a:lstStyle/>
                    <a:p>
                      <a:pPr algn="l" fontAlgn="b"/>
                      <a:r>
                        <a:rPr lang="tr-TR" sz="800" u="none" strike="noStrike">
                          <a:effectLst/>
                        </a:rPr>
                        <a:t>Faaliyetin Etkinlik Takip Tarihi</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gridSpan="2">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rowSpan="2" hMerge="1">
                  <a:txBody>
                    <a:bodyPr/>
                    <a:lstStyle/>
                    <a:p>
                      <a:endParaRPr lang="tr-TR"/>
                    </a:p>
                  </a:txBody>
                  <a:tcPr/>
                </a:tc>
              </a:tr>
              <a:tr h="130409">
                <a:tc gridSpan="5">
                  <a:txBody>
                    <a:bodyPr/>
                    <a:lstStyle/>
                    <a:p>
                      <a:pPr algn="l" fontAlgn="b"/>
                      <a:r>
                        <a:rPr lang="tr-TR" sz="800" u="none" strike="noStrike">
                          <a:effectLst/>
                        </a:rPr>
                        <a:t>Sonuç</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130409">
                <a:tc gridSpan="11">
                  <a:txBody>
                    <a:bodyPr/>
                    <a:lstStyle/>
                    <a:p>
                      <a:pPr algn="l" fontAlgn="b"/>
                      <a:r>
                        <a:rPr lang="tr-TR" sz="800" u="none" strike="noStrike">
                          <a:effectLst/>
                        </a:rPr>
                        <a:t>DF'NİN ETKİLEDİĞİ DOKÜMANTASYONLAR</a:t>
                      </a:r>
                      <a:endParaRPr lang="tr-TR" sz="800" b="1"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0409">
                <a:tc gridSpan="2">
                  <a:txBody>
                    <a:bodyPr/>
                    <a:lstStyle/>
                    <a:p>
                      <a:pPr algn="l" fontAlgn="b"/>
                      <a:r>
                        <a:rPr lang="tr-TR" sz="800" u="none" strike="noStrike">
                          <a:effectLst/>
                        </a:rPr>
                        <a:t>Kalite El Kitabı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a:txBody>
                    <a:bodyPr/>
                    <a:lstStyle/>
                    <a:p>
                      <a:pPr algn="l" fontAlgn="b"/>
                      <a:r>
                        <a:rPr lang="tr-TR" sz="800" u="none" strike="noStrike">
                          <a:effectLst/>
                        </a:rPr>
                        <a:t>Prosedür</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a:txBody>
                    <a:bodyPr/>
                    <a:lstStyle/>
                    <a:p>
                      <a:pPr algn="l" fontAlgn="b"/>
                      <a:r>
                        <a:rPr lang="tr-TR" sz="800" u="none" strike="noStrike">
                          <a:effectLst/>
                        </a:rPr>
                        <a:t>Talimat</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3">
                  <a:txBody>
                    <a:bodyPr/>
                    <a:lstStyle/>
                    <a:p>
                      <a:pPr algn="l" fontAlgn="b"/>
                      <a:r>
                        <a:rPr lang="tr-TR" sz="800" u="none" strike="noStrike">
                          <a:effectLst/>
                        </a:rPr>
                        <a:t>Kaplumbağa Şeması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a:txBody>
                    <a:bodyPr/>
                    <a:lstStyle/>
                    <a:p>
                      <a:pPr algn="l" fontAlgn="b"/>
                      <a:r>
                        <a:rPr lang="tr-TR" sz="800" u="none" strike="noStrike">
                          <a:effectLst/>
                        </a:rPr>
                        <a:t>İş Akışı</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a:txBody>
                    <a:bodyPr/>
                    <a:lstStyle/>
                    <a:p>
                      <a:pPr algn="l" fontAlgn="b"/>
                      <a:r>
                        <a:rPr lang="tr-TR" sz="800" u="none" strike="noStrike">
                          <a:effectLst/>
                        </a:rPr>
                        <a:t>Form</a:t>
                      </a:r>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Faaliyet Planı</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Stratejik Plan</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Kalite Hedefleri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Risk Analizi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0" marR="0" marT="0" marB="0" anchor="b"/>
                </a:tc>
              </a:tr>
              <a:tr h="130409">
                <a:tc gridSpan="2">
                  <a:txBody>
                    <a:bodyPr/>
                    <a:lstStyle/>
                    <a:p>
                      <a:pPr algn="l" fontAlgn="b"/>
                      <a:r>
                        <a:rPr lang="tr-TR" sz="800" u="none" strike="noStrike">
                          <a:effectLst/>
                        </a:rPr>
                        <a:t>Diğer (Açıklayınız)</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gridSpan="4">
                  <a:txBody>
                    <a:bodyPr/>
                    <a:lstStyle/>
                    <a:p>
                      <a:pPr algn="l" fontAlgn="b"/>
                      <a:r>
                        <a:rPr lang="tr-TR" sz="800" u="none" strike="noStrike">
                          <a:effectLst/>
                        </a:rPr>
                        <a:t>Revizyon no:……………….. Rev.Tarihi:………………………..</a:t>
                      </a:r>
                      <a:endParaRPr lang="tr-TR" sz="800" b="0" i="0" u="none" strike="noStrike">
                        <a:solidFill>
                          <a:srgbClr val="000000"/>
                        </a:solidFill>
                        <a:effectLst/>
                        <a:latin typeface="Tahoma" panose="020B0604030504040204" pitchFamily="34" charset="0"/>
                      </a:endParaRPr>
                    </a:p>
                  </a:txBody>
                  <a:tcPr marL="0" marR="0" marT="0"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endParaRPr lang="tr-TR" sz="800" b="0" i="0" u="none" strike="noStrike">
                        <a:solidFill>
                          <a:srgbClr val="000000"/>
                        </a:solidFill>
                        <a:effectLst/>
                        <a:latin typeface="Tahoma" panose="020B0604030504040204" pitchFamily="34" charset="0"/>
                      </a:endParaRPr>
                    </a:p>
                  </a:txBody>
                  <a:tcPr marL="0" marR="0" marT="0" marB="0" anchor="b"/>
                </a:tc>
                <a:tc>
                  <a:txBody>
                    <a:bodyPr/>
                    <a:lstStyle/>
                    <a:p>
                      <a:pPr algn="l" fontAlgn="b"/>
                      <a:r>
                        <a:rPr lang="tr-TR" sz="800" u="none" strike="noStrike" dirty="0">
                          <a:effectLst/>
                        </a:rPr>
                        <a:t> </a:t>
                      </a:r>
                      <a:endParaRPr lang="tr-TR" sz="800" b="0" i="0" u="none" strike="noStrike" dirty="0">
                        <a:solidFill>
                          <a:srgbClr val="000000"/>
                        </a:solidFill>
                        <a:effectLst/>
                        <a:latin typeface="Tahoma" panose="020B0604030504040204" pitchFamily="34" charset="0"/>
                      </a:endParaRPr>
                    </a:p>
                  </a:txBody>
                  <a:tcPr marL="0" marR="0" marT="0" marB="0" anchor="b"/>
                </a:tc>
              </a:tr>
            </a:tbl>
          </a:graphicData>
        </a:graphic>
      </p:graphicFrame>
      <p:sp>
        <p:nvSpPr>
          <p:cNvPr id="100" name="Metin kutusu 3"/>
          <p:cNvSpPr txBox="1"/>
          <p:nvPr/>
        </p:nvSpPr>
        <p:spPr>
          <a:xfrm>
            <a:off x="2310305" y="93852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1" name="Metin kutusu 4"/>
          <p:cNvSpPr txBox="1"/>
          <p:nvPr/>
        </p:nvSpPr>
        <p:spPr>
          <a:xfrm>
            <a:off x="2310305" y="95471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2" name="Metin kutusu 5"/>
          <p:cNvSpPr txBox="1"/>
          <p:nvPr/>
        </p:nvSpPr>
        <p:spPr>
          <a:xfrm>
            <a:off x="2310305" y="970906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3" name="Metin kutusu 6"/>
          <p:cNvSpPr txBox="1"/>
          <p:nvPr/>
        </p:nvSpPr>
        <p:spPr>
          <a:xfrm>
            <a:off x="2310305" y="987099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4" name="Metin kutusu 7"/>
          <p:cNvSpPr txBox="1"/>
          <p:nvPr/>
        </p:nvSpPr>
        <p:spPr>
          <a:xfrm>
            <a:off x="2310305" y="100329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5" name="Metin kutusu 8"/>
          <p:cNvSpPr txBox="1"/>
          <p:nvPr/>
        </p:nvSpPr>
        <p:spPr>
          <a:xfrm>
            <a:off x="2310305" y="101948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6" name="Metin kutusu 9"/>
          <p:cNvSpPr txBox="1"/>
          <p:nvPr/>
        </p:nvSpPr>
        <p:spPr>
          <a:xfrm>
            <a:off x="2310305" y="106806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7" name="Metin kutusu 10"/>
          <p:cNvSpPr txBox="1"/>
          <p:nvPr/>
        </p:nvSpPr>
        <p:spPr>
          <a:xfrm>
            <a:off x="2310305" y="1035676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8" name="Metin kutusu 11"/>
          <p:cNvSpPr txBox="1"/>
          <p:nvPr/>
        </p:nvSpPr>
        <p:spPr>
          <a:xfrm>
            <a:off x="2310305" y="1051869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09" name="Metin kutusu 12"/>
          <p:cNvSpPr txBox="1"/>
          <p:nvPr/>
        </p:nvSpPr>
        <p:spPr>
          <a:xfrm>
            <a:off x="2310305" y="106806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0" name="Metin kutusu 13"/>
          <p:cNvSpPr txBox="1"/>
          <p:nvPr/>
        </p:nvSpPr>
        <p:spPr>
          <a:xfrm>
            <a:off x="2310305" y="108425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1" name="Metin kutusu 14"/>
          <p:cNvSpPr txBox="1"/>
          <p:nvPr/>
        </p:nvSpPr>
        <p:spPr>
          <a:xfrm>
            <a:off x="2310305" y="1100446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2" name="Metin kutusu 15"/>
          <p:cNvSpPr txBox="1"/>
          <p:nvPr/>
        </p:nvSpPr>
        <p:spPr>
          <a:xfrm>
            <a:off x="2310305" y="1116639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3" name="Metin kutusu 16"/>
          <p:cNvSpPr txBox="1"/>
          <p:nvPr/>
        </p:nvSpPr>
        <p:spPr>
          <a:xfrm>
            <a:off x="2310305" y="113283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4" name="Metin kutusu 17"/>
          <p:cNvSpPr txBox="1"/>
          <p:nvPr/>
        </p:nvSpPr>
        <p:spPr>
          <a:xfrm>
            <a:off x="2310305" y="114902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5" name="Metin kutusu 21"/>
          <p:cNvSpPr txBox="1"/>
          <p:nvPr/>
        </p:nvSpPr>
        <p:spPr>
          <a:xfrm>
            <a:off x="2310305" y="93852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6" name="Metin kutusu 22"/>
          <p:cNvSpPr txBox="1"/>
          <p:nvPr/>
        </p:nvSpPr>
        <p:spPr>
          <a:xfrm>
            <a:off x="2310305" y="95471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7" name="Metin kutusu 23"/>
          <p:cNvSpPr txBox="1"/>
          <p:nvPr/>
        </p:nvSpPr>
        <p:spPr>
          <a:xfrm>
            <a:off x="2310305" y="970906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8" name="Metin kutusu 24"/>
          <p:cNvSpPr txBox="1"/>
          <p:nvPr/>
        </p:nvSpPr>
        <p:spPr>
          <a:xfrm>
            <a:off x="2310305" y="987099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19" name="Metin kutusu 25"/>
          <p:cNvSpPr txBox="1"/>
          <p:nvPr/>
        </p:nvSpPr>
        <p:spPr>
          <a:xfrm>
            <a:off x="2310305" y="100329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0" name="Metin kutusu 26"/>
          <p:cNvSpPr txBox="1"/>
          <p:nvPr/>
        </p:nvSpPr>
        <p:spPr>
          <a:xfrm>
            <a:off x="2310305" y="101948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1" name="Metin kutusu 27"/>
          <p:cNvSpPr txBox="1"/>
          <p:nvPr/>
        </p:nvSpPr>
        <p:spPr>
          <a:xfrm>
            <a:off x="2310305" y="106806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2" name="Metin kutusu 28"/>
          <p:cNvSpPr txBox="1"/>
          <p:nvPr/>
        </p:nvSpPr>
        <p:spPr>
          <a:xfrm>
            <a:off x="2310305" y="1035676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3" name="Metin kutusu 29"/>
          <p:cNvSpPr txBox="1"/>
          <p:nvPr/>
        </p:nvSpPr>
        <p:spPr>
          <a:xfrm>
            <a:off x="2310305" y="1051869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4" name="Metin kutusu 30"/>
          <p:cNvSpPr txBox="1"/>
          <p:nvPr/>
        </p:nvSpPr>
        <p:spPr>
          <a:xfrm>
            <a:off x="2310305" y="106806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5" name="Metin kutusu 31"/>
          <p:cNvSpPr txBox="1"/>
          <p:nvPr/>
        </p:nvSpPr>
        <p:spPr>
          <a:xfrm>
            <a:off x="2310305" y="108425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6" name="Metin kutusu 32"/>
          <p:cNvSpPr txBox="1"/>
          <p:nvPr/>
        </p:nvSpPr>
        <p:spPr>
          <a:xfrm>
            <a:off x="2310305" y="1100446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7" name="Metin kutusu 33"/>
          <p:cNvSpPr txBox="1"/>
          <p:nvPr/>
        </p:nvSpPr>
        <p:spPr>
          <a:xfrm>
            <a:off x="2310305" y="1116639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8" name="Metin kutusu 34"/>
          <p:cNvSpPr txBox="1"/>
          <p:nvPr/>
        </p:nvSpPr>
        <p:spPr>
          <a:xfrm>
            <a:off x="2310305" y="11328319"/>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
        <p:nvSpPr>
          <p:cNvPr id="129" name="Metin kutusu 35"/>
          <p:cNvSpPr txBox="1"/>
          <p:nvPr/>
        </p:nvSpPr>
        <p:spPr>
          <a:xfrm>
            <a:off x="2310305" y="11490244"/>
            <a:ext cx="133350" cy="95250"/>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sz="1100"/>
          </a:p>
        </p:txBody>
      </p:sp>
    </p:spTree>
    <p:extLst>
      <p:ext uri="{BB962C8B-B14F-4D97-AF65-F5344CB8AC3E}">
        <p14:creationId xmlns:p14="http://schemas.microsoft.com/office/powerpoint/2010/main" val="300006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130216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GELEN ŞİKAYETLER VE SONUÇLARI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34</a:t>
            </a:fld>
            <a:endParaRPr lang="tr-TR"/>
          </a:p>
        </p:txBody>
      </p:sp>
      <p:graphicFrame>
        <p:nvGraphicFramePr>
          <p:cNvPr id="2" name="Tablo 1"/>
          <p:cNvGraphicFramePr>
            <a:graphicFrameLocks noGrp="1"/>
          </p:cNvGraphicFramePr>
          <p:nvPr>
            <p:extLst>
              <p:ext uri="{D42A27DB-BD31-4B8C-83A1-F6EECF244321}">
                <p14:modId xmlns:p14="http://schemas.microsoft.com/office/powerpoint/2010/main" val="2034867426"/>
              </p:ext>
            </p:extLst>
          </p:nvPr>
        </p:nvGraphicFramePr>
        <p:xfrm>
          <a:off x="0" y="3933056"/>
          <a:ext cx="9144000" cy="741680"/>
        </p:xfrm>
        <a:graphic>
          <a:graphicData uri="http://schemas.openxmlformats.org/drawingml/2006/table">
            <a:tbl>
              <a:tblPr firstRow="1" bandRow="1">
                <a:tableStyleId>{00A15C55-8517-42AA-B614-E9B94910E393}</a:tableStyleId>
              </a:tblPr>
              <a:tblGrid>
                <a:gridCol w="3048000"/>
                <a:gridCol w="3048000"/>
                <a:gridCol w="3048000"/>
              </a:tblGrid>
              <a:tr h="370840">
                <a:tc>
                  <a:txBody>
                    <a:bodyPr/>
                    <a:lstStyle/>
                    <a:p>
                      <a:pPr algn="ctr"/>
                      <a:r>
                        <a:rPr lang="tr-TR" dirty="0" smtClean="0"/>
                        <a:t>Şikayet</a:t>
                      </a:r>
                      <a:r>
                        <a:rPr lang="tr-TR" baseline="0" dirty="0" smtClean="0"/>
                        <a:t> Tarihi</a:t>
                      </a:r>
                      <a:endParaRPr lang="tr-TR" dirty="0"/>
                    </a:p>
                  </a:txBody>
                  <a:tcPr/>
                </a:tc>
                <a:tc>
                  <a:txBody>
                    <a:bodyPr/>
                    <a:lstStyle/>
                    <a:p>
                      <a:pPr algn="ctr"/>
                      <a:r>
                        <a:rPr lang="tr-TR" dirty="0" smtClean="0"/>
                        <a:t>Şikayet Konusu</a:t>
                      </a:r>
                      <a:endParaRPr lang="tr-TR" dirty="0"/>
                    </a:p>
                  </a:txBody>
                  <a:tcPr/>
                </a:tc>
                <a:tc>
                  <a:txBody>
                    <a:bodyPr/>
                    <a:lstStyle/>
                    <a:p>
                      <a:pPr algn="ctr"/>
                      <a:r>
                        <a:rPr lang="tr-TR" dirty="0" smtClean="0"/>
                        <a:t>Sonuç</a:t>
                      </a:r>
                      <a:endParaRPr lang="tr-TR" dirty="0"/>
                    </a:p>
                  </a:txBody>
                  <a:tcPr/>
                </a:tc>
              </a:tr>
              <a:tr h="370840">
                <a:tc>
                  <a:txBody>
                    <a:bodyPr/>
                    <a:lstStyle/>
                    <a:p>
                      <a:pPr algn="ctr"/>
                      <a:r>
                        <a:rPr lang="tr-TR" dirty="0" smtClean="0"/>
                        <a:t>-</a:t>
                      </a:r>
                      <a:endParaRPr lang="tr-TR" dirty="0"/>
                    </a:p>
                  </a:txBody>
                  <a:tcPr/>
                </a:tc>
                <a:tc>
                  <a:txBody>
                    <a:bodyPr/>
                    <a:lstStyle/>
                    <a:p>
                      <a:pPr algn="ctr"/>
                      <a:r>
                        <a:rPr lang="tr-TR" dirty="0" smtClean="0"/>
                        <a:t>-</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Şikayet bulunmamaktadır.</a:t>
                      </a:r>
                    </a:p>
                  </a:txBody>
                  <a:tcPr/>
                </a:tc>
              </a:tr>
            </a:tbl>
          </a:graphicData>
        </a:graphic>
      </p:graphicFrame>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35439875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43936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İÇ DENETİMLER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35</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graphicFrame>
        <p:nvGraphicFramePr>
          <p:cNvPr id="4" name="Tablo 3"/>
          <p:cNvGraphicFramePr>
            <a:graphicFrameLocks noGrp="1"/>
          </p:cNvGraphicFramePr>
          <p:nvPr>
            <p:extLst>
              <p:ext uri="{D42A27DB-BD31-4B8C-83A1-F6EECF244321}">
                <p14:modId xmlns:p14="http://schemas.microsoft.com/office/powerpoint/2010/main" val="553958205"/>
              </p:ext>
            </p:extLst>
          </p:nvPr>
        </p:nvGraphicFramePr>
        <p:xfrm>
          <a:off x="395535" y="1201738"/>
          <a:ext cx="7516566" cy="5154613"/>
        </p:xfrm>
        <a:graphic>
          <a:graphicData uri="http://schemas.openxmlformats.org/drawingml/2006/table">
            <a:tbl>
              <a:tblPr>
                <a:tableStyleId>{5C22544A-7EE6-4342-B048-85BDC9FD1C3A}</a:tableStyleId>
              </a:tblPr>
              <a:tblGrid>
                <a:gridCol w="1015559"/>
                <a:gridCol w="743789"/>
                <a:gridCol w="890401"/>
                <a:gridCol w="772397"/>
                <a:gridCol w="622209"/>
                <a:gridCol w="783125"/>
                <a:gridCol w="629361"/>
                <a:gridCol w="586449"/>
                <a:gridCol w="286073"/>
                <a:gridCol w="629361"/>
                <a:gridCol w="557842"/>
              </a:tblGrid>
              <a:tr h="209358">
                <a:tc gridSpan="3">
                  <a:txBody>
                    <a:bodyPr/>
                    <a:lstStyle/>
                    <a:p>
                      <a:pPr algn="ctr" fontAlgn="ctr"/>
                      <a:r>
                        <a:rPr lang="tr-TR" sz="1100" u="none" strike="noStrike">
                          <a:effectLst/>
                        </a:rPr>
                        <a:t>TARİH</a:t>
                      </a:r>
                      <a:endParaRPr lang="tr-TR" sz="11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gridSpan="8">
                  <a:txBody>
                    <a:bodyPr/>
                    <a:lstStyle/>
                    <a:p>
                      <a:pPr algn="ctr" fontAlgn="ctr"/>
                      <a:r>
                        <a:rPr lang="tr-TR" sz="1100" u="none" strike="noStrike">
                          <a:effectLst/>
                        </a:rPr>
                        <a:t>DENETİMDE KARŞILAŞILAN KİŞİLER VE GÖREVLERİ</a:t>
                      </a:r>
                      <a:endParaRPr lang="tr-TR" sz="11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82337">
                <a:tc gridSpan="3">
                  <a:txBody>
                    <a:bodyPr/>
                    <a:lstStyle/>
                    <a:p>
                      <a:pPr algn="ctr" fontAlgn="ctr"/>
                      <a:r>
                        <a:rPr lang="tr-TR" sz="1200" u="none" strike="noStrike">
                          <a:effectLst/>
                        </a:rPr>
                        <a:t>15/10/2018</a:t>
                      </a:r>
                      <a:endParaRPr lang="tr-TR" sz="12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gridSpan="8">
                  <a:txBody>
                    <a:bodyPr/>
                    <a:lstStyle/>
                    <a:p>
                      <a:pPr algn="l" fontAlgn="ctr"/>
                      <a:r>
                        <a:rPr lang="tr-TR" sz="1000" u="none" strike="noStrike">
                          <a:effectLst/>
                        </a:rPr>
                        <a:t>Prof.Dr. Engin ARSLAN (Bölüm Başkanı)-Dr.Öğr.Üyesi Mustafa İlker BEYAZ -Dr.Öğr.Üyesi Deniz GENÇAĞA-Dr.Öğr.Üyesi Alp Deniz ÖZER-Ar.Gör. Menduh Furkan ASLAN-Ar.Gör. Havva ÇELİKTAŞ -Ar.Gör. Serdar OKUYUCU</a:t>
                      </a:r>
                      <a:endParaRPr lang="tr-TR" sz="1000" b="0"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93101">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ctr" fontAlgn="ctr"/>
                      <a:r>
                        <a:rPr lang="tr-TR" sz="1000" u="none" strike="noStrike">
                          <a:effectLst/>
                        </a:rPr>
                        <a:t> </a:t>
                      </a:r>
                      <a:endParaRPr lang="tr-TR" sz="1000" b="0"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600" b="1" i="0" u="none" strike="noStrike">
                        <a:solidFill>
                          <a:srgbClr val="000000"/>
                        </a:solidFill>
                        <a:effectLst/>
                        <a:latin typeface="Tahoma" panose="020B0604030504040204" pitchFamily="34" charset="0"/>
                      </a:endParaRPr>
                    </a:p>
                  </a:txBody>
                  <a:tcPr marL="9525" marR="9525" marT="9525" marB="0" anchor="ctr"/>
                </a:tc>
              </a:tr>
              <a:tr h="222581">
                <a:tc gridSpan="11">
                  <a:txBody>
                    <a:bodyPr/>
                    <a:lstStyle/>
                    <a:p>
                      <a:pPr algn="ctr" fontAlgn="ctr"/>
                      <a:r>
                        <a:rPr lang="tr-TR" sz="1100" u="none" strike="noStrike">
                          <a:effectLst/>
                        </a:rPr>
                        <a:t>TESPİT EDİLEN UYGUNSUZLUKLAR </a:t>
                      </a:r>
                      <a:r>
                        <a:rPr lang="tr-TR" sz="1200" u="none" strike="noStrike">
                          <a:effectLst/>
                        </a:rPr>
                        <a:t>LLLL</a:t>
                      </a:r>
                      <a:endParaRPr lang="tr-TR" sz="11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4640">
                <a:tc>
                  <a:txBody>
                    <a:bodyPr/>
                    <a:lstStyle/>
                    <a:p>
                      <a:pPr algn="l" fontAlgn="ctr"/>
                      <a:r>
                        <a:rPr lang="tr-TR" sz="900" u="none" strike="noStrike">
                          <a:effectLst/>
                        </a:rPr>
                        <a:t>MAJOR BULGU SAYISI</a:t>
                      </a:r>
                      <a:endParaRPr lang="tr-TR" sz="900" b="1" i="0" u="none" strike="noStrike">
                        <a:solidFill>
                          <a:srgbClr val="000000"/>
                        </a:solidFill>
                        <a:effectLst/>
                        <a:latin typeface="Tahoma" panose="020B0604030504040204" pitchFamily="34" charset="0"/>
                      </a:endParaRPr>
                    </a:p>
                  </a:txBody>
                  <a:tcPr marL="9525" marR="9525" marT="9525" marB="0" anchor="ctr"/>
                </a:tc>
                <a:tc>
                  <a:txBody>
                    <a:bodyPr/>
                    <a:lstStyle/>
                    <a:p>
                      <a:pPr algn="ctr" fontAlgn="ctr"/>
                      <a:r>
                        <a:rPr lang="tr-TR" sz="1200" u="none" strike="noStrike">
                          <a:effectLst/>
                        </a:rPr>
                        <a:t>1</a:t>
                      </a:r>
                      <a:endParaRPr lang="tr-TR" sz="1200" b="1" i="0" u="none" strike="noStrike">
                        <a:solidFill>
                          <a:srgbClr val="FF0000"/>
                        </a:solidFill>
                        <a:effectLst/>
                        <a:latin typeface="Tahoma" panose="020B0604030504040204" pitchFamily="34" charset="0"/>
                      </a:endParaRPr>
                    </a:p>
                  </a:txBody>
                  <a:tcPr marL="9525" marR="9525" marT="9525" marB="0" anchor="ctr"/>
                </a:tc>
                <a:tc>
                  <a:txBody>
                    <a:bodyPr/>
                    <a:lstStyle/>
                    <a:p>
                      <a:pPr algn="l" fontAlgn="ctr"/>
                      <a:r>
                        <a:rPr lang="tr-TR" sz="1000" u="none" strike="noStrike">
                          <a:effectLst/>
                        </a:rPr>
                        <a:t>Madde No'ları:</a:t>
                      </a:r>
                      <a:endParaRPr lang="tr-TR" sz="1000" b="1" i="0" u="none" strike="noStrike">
                        <a:solidFill>
                          <a:srgbClr val="000000"/>
                        </a:solidFill>
                        <a:effectLst/>
                        <a:latin typeface="Tahoma" panose="020B0604030504040204" pitchFamily="34" charset="0"/>
                      </a:endParaRPr>
                    </a:p>
                  </a:txBody>
                  <a:tcPr marL="9525" marR="9525" marT="9525" marB="0" anchor="ctr"/>
                </a:tc>
                <a:tc gridSpan="8">
                  <a:txBody>
                    <a:bodyPr/>
                    <a:lstStyle/>
                    <a:p>
                      <a:pPr algn="l" fontAlgn="ctr"/>
                      <a:r>
                        <a:rPr lang="tr-TR" sz="1000" u="none" strike="noStrike">
                          <a:effectLst/>
                        </a:rPr>
                        <a:t>10.2.(7.9.ISO 10002)</a:t>
                      </a:r>
                      <a:endParaRPr lang="tr-TR" sz="10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26413">
                <a:tc>
                  <a:txBody>
                    <a:bodyPr/>
                    <a:lstStyle/>
                    <a:p>
                      <a:pPr algn="l" fontAlgn="ctr"/>
                      <a:r>
                        <a:rPr lang="tr-TR" sz="900" u="none" strike="noStrike">
                          <a:effectLst/>
                        </a:rPr>
                        <a:t>MİNÖR  BULGU SAYISI</a:t>
                      </a:r>
                      <a:endParaRPr lang="tr-TR" sz="900" b="1" i="0" u="none" strike="noStrike">
                        <a:solidFill>
                          <a:srgbClr val="000000"/>
                        </a:solidFill>
                        <a:effectLst/>
                        <a:latin typeface="Tahoma" panose="020B0604030504040204" pitchFamily="34" charset="0"/>
                      </a:endParaRPr>
                    </a:p>
                  </a:txBody>
                  <a:tcPr marL="9525" marR="9525" marT="9525" marB="0" anchor="ctr"/>
                </a:tc>
                <a:tc>
                  <a:txBody>
                    <a:bodyPr/>
                    <a:lstStyle/>
                    <a:p>
                      <a:pPr algn="ctr" fontAlgn="ctr"/>
                      <a:r>
                        <a:rPr lang="tr-TR" sz="1200" u="none" strike="noStrike">
                          <a:effectLst/>
                        </a:rPr>
                        <a:t>3</a:t>
                      </a:r>
                      <a:endParaRPr lang="tr-TR" sz="1200" b="1" i="0" u="none" strike="noStrike">
                        <a:solidFill>
                          <a:srgbClr val="FF0000"/>
                        </a:solidFill>
                        <a:effectLst/>
                        <a:latin typeface="Tahoma" panose="020B0604030504040204" pitchFamily="34" charset="0"/>
                      </a:endParaRPr>
                    </a:p>
                  </a:txBody>
                  <a:tcPr marL="9525" marR="9525" marT="9525" marB="0" anchor="ctr"/>
                </a:tc>
                <a:tc>
                  <a:txBody>
                    <a:bodyPr/>
                    <a:lstStyle/>
                    <a:p>
                      <a:pPr algn="l" fontAlgn="ctr"/>
                      <a:r>
                        <a:rPr lang="tr-TR" sz="1000" u="none" strike="noStrike">
                          <a:effectLst/>
                        </a:rPr>
                        <a:t>Madde No'ları:</a:t>
                      </a:r>
                      <a:endParaRPr lang="tr-TR" sz="1000" b="1" i="0" u="none" strike="noStrike">
                        <a:solidFill>
                          <a:srgbClr val="000000"/>
                        </a:solidFill>
                        <a:effectLst/>
                        <a:latin typeface="Tahoma" panose="020B0604030504040204" pitchFamily="34" charset="0"/>
                      </a:endParaRPr>
                    </a:p>
                  </a:txBody>
                  <a:tcPr marL="9525" marR="9525" marT="9525" marB="0" anchor="ctr"/>
                </a:tc>
                <a:tc gridSpan="8">
                  <a:txBody>
                    <a:bodyPr/>
                    <a:lstStyle/>
                    <a:p>
                      <a:pPr algn="l" fontAlgn="ctr"/>
                      <a:r>
                        <a:rPr lang="pt-BR" sz="1000" u="none" strike="noStrike">
                          <a:effectLst/>
                        </a:rPr>
                        <a:t>6.1.2.</a:t>
                      </a:r>
                      <a:br>
                        <a:rPr lang="pt-BR" sz="1000" u="none" strike="noStrike">
                          <a:effectLst/>
                        </a:rPr>
                      </a:br>
                      <a:r>
                        <a:rPr lang="pt-BR" sz="1000" u="none" strike="noStrike">
                          <a:effectLst/>
                        </a:rPr>
                        <a:t>8.1. (4.6.ISO 10002)</a:t>
                      </a:r>
                      <a:br>
                        <a:rPr lang="pt-BR" sz="1000" u="none" strike="noStrike">
                          <a:effectLst/>
                        </a:rPr>
                      </a:br>
                      <a:r>
                        <a:rPr lang="pt-BR" sz="1000" u="none" strike="noStrike">
                          <a:effectLst/>
                        </a:rPr>
                        <a:t>9.1.3 (8.2.ISO 10002)</a:t>
                      </a:r>
                      <a:endParaRPr lang="pt-BR" sz="10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64452">
                <a:tc gridSpan="5">
                  <a:txBody>
                    <a:bodyPr/>
                    <a:lstStyle/>
                    <a:p>
                      <a:pPr algn="l" fontAlgn="ctr"/>
                      <a:r>
                        <a:rPr lang="tr-TR" sz="1000" u="none" strike="noStrike">
                          <a:effectLst/>
                        </a:rPr>
                        <a:t>Uygunsuzluklar DF Formlarında tanımlanmaktadır.</a:t>
                      </a:r>
                      <a:endParaRPr lang="tr-TR" sz="1000" b="1" i="1" u="none" strike="noStrike">
                        <a:solidFill>
                          <a:srgbClr val="FF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endParaRPr lang="tr-TR" sz="14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4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4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4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400" b="1" i="0" u="none" strike="noStrike">
                        <a:solidFill>
                          <a:srgbClr val="000000"/>
                        </a:solidFill>
                        <a:effectLst/>
                        <a:latin typeface="Tahoma" panose="020B0604030504040204" pitchFamily="34" charset="0"/>
                      </a:endParaRPr>
                    </a:p>
                  </a:txBody>
                  <a:tcPr marL="9525" marR="9525" marT="9525" marB="0" anchor="ctr"/>
                </a:tc>
                <a:tc>
                  <a:txBody>
                    <a:bodyPr/>
                    <a:lstStyle/>
                    <a:p>
                      <a:pPr algn="l" fontAlgn="ctr"/>
                      <a:endParaRPr lang="tr-TR" sz="1400" b="1" i="0" u="none" strike="noStrike">
                        <a:solidFill>
                          <a:srgbClr val="000000"/>
                        </a:solidFill>
                        <a:effectLst/>
                        <a:latin typeface="Tahoma" panose="020B0604030504040204" pitchFamily="34" charset="0"/>
                      </a:endParaRPr>
                    </a:p>
                  </a:txBody>
                  <a:tcPr marL="9525" marR="9525" marT="9525" marB="0" anchor="ctr"/>
                </a:tc>
              </a:tr>
              <a:tr h="222581">
                <a:tc gridSpan="11">
                  <a:txBody>
                    <a:bodyPr/>
                    <a:lstStyle/>
                    <a:p>
                      <a:pPr algn="ctr" fontAlgn="ctr"/>
                      <a:r>
                        <a:rPr lang="tr-TR" sz="1200" u="none" strike="noStrike">
                          <a:effectLst/>
                        </a:rPr>
                        <a:t>İYİLEŞTİRİLMESİ GEREKEN YÖNLER-GÖZLEMLER KKKK</a:t>
                      </a:r>
                      <a:endParaRPr lang="tr-TR" sz="1200" b="1"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45800">
                <a:tc>
                  <a:txBody>
                    <a:bodyPr/>
                    <a:lstStyle/>
                    <a:p>
                      <a:pPr algn="ctr" fontAlgn="ctr"/>
                      <a:r>
                        <a:rPr lang="tr-TR" sz="1000" u="none" strike="noStrike">
                          <a:effectLst/>
                        </a:rPr>
                        <a:t>4,1</a:t>
                      </a:r>
                      <a:endParaRPr lang="tr-TR" sz="1000" b="1" i="0" u="none" strike="noStrike">
                        <a:solidFill>
                          <a:srgbClr val="000000"/>
                        </a:solidFill>
                        <a:effectLst/>
                        <a:latin typeface="Tahoma" panose="020B0604030504040204" pitchFamily="34" charset="0"/>
                      </a:endParaRPr>
                    </a:p>
                  </a:txBody>
                  <a:tcPr marL="9525" marR="9525" marT="9525" marB="0" anchor="ctr"/>
                </a:tc>
                <a:tc gridSpan="10">
                  <a:txBody>
                    <a:bodyPr/>
                    <a:lstStyle/>
                    <a:p>
                      <a:pPr algn="l" fontAlgn="ctr"/>
                      <a:r>
                        <a:rPr lang="tr-TR" sz="900" u="none" strike="noStrike">
                          <a:effectLst/>
                        </a:rPr>
                        <a:t>F1,F2,F3 güçlü yön olarak ele alınmalıdır.SWOT Analizi gözden geçirilmelidir.Stratejik Plan’daki faaliyet bütçelerinin irdelenmesi gerekmektedir.</a:t>
                      </a:r>
                      <a:endParaRPr lang="tr-TR" sz="900" b="0"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95017">
                <a:tc>
                  <a:txBody>
                    <a:bodyPr/>
                    <a:lstStyle/>
                    <a:p>
                      <a:pPr algn="ctr" fontAlgn="ctr"/>
                      <a:r>
                        <a:rPr lang="tr-TR" sz="1000" u="none" strike="noStrike">
                          <a:effectLst/>
                        </a:rPr>
                        <a:t>4,2</a:t>
                      </a:r>
                      <a:endParaRPr lang="tr-TR" sz="1000" b="1" i="0" u="none" strike="noStrike">
                        <a:solidFill>
                          <a:srgbClr val="000000"/>
                        </a:solidFill>
                        <a:effectLst/>
                        <a:latin typeface="Tahoma" panose="020B0604030504040204" pitchFamily="34" charset="0"/>
                      </a:endParaRPr>
                    </a:p>
                  </a:txBody>
                  <a:tcPr marL="9525" marR="9525" marT="9525" marB="0" anchor="ctr"/>
                </a:tc>
                <a:tc gridSpan="10">
                  <a:txBody>
                    <a:bodyPr/>
                    <a:lstStyle/>
                    <a:p>
                      <a:pPr algn="l" fontAlgn="ctr"/>
                      <a:r>
                        <a:rPr lang="tr-TR" sz="900" u="none" strike="noStrike">
                          <a:effectLst/>
                        </a:rPr>
                        <a:t>IEEE ile birlikte çalış “BÇ” sonucu doğru tanımlanmamıştır. Paydaş Analizinin gözden geçirilmesi, paydaş beklentileri ve sonuçların düzeltilmesi gerekmektedir.</a:t>
                      </a:r>
                      <a:endParaRPr lang="tr-TR" sz="900" b="0"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88598">
                <a:tc>
                  <a:txBody>
                    <a:bodyPr/>
                    <a:lstStyle/>
                    <a:p>
                      <a:pPr algn="ctr" fontAlgn="ctr"/>
                      <a:r>
                        <a:rPr lang="tr-TR" sz="1000" u="none" strike="noStrike">
                          <a:effectLst/>
                        </a:rPr>
                        <a:t>4.4-7.1.3</a:t>
                      </a:r>
                      <a:endParaRPr lang="tr-TR" sz="1000" b="1" i="0" u="none" strike="noStrike">
                        <a:solidFill>
                          <a:srgbClr val="000000"/>
                        </a:solidFill>
                        <a:effectLst/>
                        <a:latin typeface="Tahoma" panose="020B0604030504040204" pitchFamily="34" charset="0"/>
                      </a:endParaRPr>
                    </a:p>
                  </a:txBody>
                  <a:tcPr marL="9525" marR="9525" marT="9525" marB="0" anchor="ctr"/>
                </a:tc>
                <a:tc gridSpan="10">
                  <a:txBody>
                    <a:bodyPr/>
                    <a:lstStyle/>
                    <a:p>
                      <a:pPr algn="l" fontAlgn="ctr"/>
                      <a:r>
                        <a:rPr lang="tr-TR" sz="900" u="none" strike="noStrike">
                          <a:effectLst/>
                        </a:rPr>
                        <a:t>COMSOL, LABVIEW, MULTISIM, ORIGIN yazılımlarının AK-SR-0001 03.05.2018 R0 kaplumbağ şemasında  tanımlanmadığı tespit edilmiştir.Kaynakta düzeltilmesi gerekmektedir.</a:t>
                      </a:r>
                      <a:endParaRPr lang="tr-TR" sz="900" b="0" i="0" u="none" strike="noStrike">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29735">
                <a:tc>
                  <a:txBody>
                    <a:bodyPr/>
                    <a:lstStyle/>
                    <a:p>
                      <a:pPr algn="ctr" fontAlgn="ctr"/>
                      <a:r>
                        <a:rPr lang="tr-TR" sz="1000" u="none" strike="noStrike">
                          <a:effectLst/>
                        </a:rPr>
                        <a:t>4.4-7.5.3.2.1 / 6.1.</a:t>
                      </a:r>
                      <a:endParaRPr lang="tr-TR" sz="1000" b="1" i="0" u="none" strike="noStrike">
                        <a:solidFill>
                          <a:srgbClr val="000000"/>
                        </a:solidFill>
                        <a:effectLst/>
                        <a:latin typeface="Tahoma" panose="020B0604030504040204" pitchFamily="34" charset="0"/>
                      </a:endParaRPr>
                    </a:p>
                  </a:txBody>
                  <a:tcPr marL="9525" marR="9525" marT="9525" marB="0" anchor="ctr"/>
                </a:tc>
                <a:tc gridSpan="10">
                  <a:txBody>
                    <a:bodyPr/>
                    <a:lstStyle/>
                    <a:p>
                      <a:pPr algn="l" fontAlgn="ctr"/>
                      <a:r>
                        <a:rPr lang="tr-TR" sz="900" u="none" strike="noStrike" dirty="0">
                          <a:effectLst/>
                        </a:rPr>
                        <a:t>EE staj iş akışının mevcut olduğu ancak K dosyasına eklenmediği tespit edilmiştir. K dosyasındaki iç dokümanların güncellenmesi gerekmektedir.</a:t>
                      </a:r>
                      <a:endParaRPr lang="tr-TR" sz="900" b="0" i="0" u="none" strike="noStrike" dirty="0">
                        <a:solidFill>
                          <a:srgbClr val="000000"/>
                        </a:solidFill>
                        <a:effectLst/>
                        <a:latin typeface="Tahoma" panose="020B0604030504040204" pitchFamily="34" charset="0"/>
                      </a:endParaRPr>
                    </a:p>
                  </a:txBody>
                  <a:tcPr marL="9525" marR="9525" marT="952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35119997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43936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İÇ DENETİMLER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36</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graphicFrame>
        <p:nvGraphicFramePr>
          <p:cNvPr id="66" name="Tablo 65"/>
          <p:cNvGraphicFramePr>
            <a:graphicFrameLocks noGrp="1"/>
          </p:cNvGraphicFramePr>
          <p:nvPr>
            <p:extLst>
              <p:ext uri="{D42A27DB-BD31-4B8C-83A1-F6EECF244321}">
                <p14:modId xmlns:p14="http://schemas.microsoft.com/office/powerpoint/2010/main" val="403353109"/>
              </p:ext>
            </p:extLst>
          </p:nvPr>
        </p:nvGraphicFramePr>
        <p:xfrm>
          <a:off x="539552" y="1163637"/>
          <a:ext cx="7386110" cy="5557838"/>
        </p:xfrm>
        <a:graphic>
          <a:graphicData uri="http://schemas.openxmlformats.org/drawingml/2006/table">
            <a:tbl>
              <a:tblPr>
                <a:tableStyleId>{5C22544A-7EE6-4342-B048-85BDC9FD1C3A}</a:tableStyleId>
              </a:tblPr>
              <a:tblGrid>
                <a:gridCol w="1002225"/>
                <a:gridCol w="730495"/>
                <a:gridCol w="878711"/>
                <a:gridCol w="762255"/>
                <a:gridCol w="614038"/>
                <a:gridCol w="772842"/>
                <a:gridCol w="614038"/>
                <a:gridCol w="571691"/>
                <a:gridCol w="275259"/>
                <a:gridCol w="614038"/>
                <a:gridCol w="550518"/>
              </a:tblGrid>
              <a:tr h="393017">
                <a:tc>
                  <a:txBody>
                    <a:bodyPr/>
                    <a:lstStyle/>
                    <a:p>
                      <a:pPr algn="ctr" fontAlgn="ctr"/>
                      <a:r>
                        <a:rPr lang="tr-TR" sz="900" u="none" strike="noStrike">
                          <a:effectLst/>
                        </a:rPr>
                        <a:t>5,2</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a:effectLst/>
                        </a:rPr>
                        <a:t>Bölüm başkanının kalite politikası konusundaki farkındalığının artırılması faydalı olacaktır.</a:t>
                      </a:r>
                      <a:endParaRPr lang="tr-TR" sz="8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24605">
                <a:tc>
                  <a:txBody>
                    <a:bodyPr/>
                    <a:lstStyle/>
                    <a:p>
                      <a:pPr algn="ctr" fontAlgn="ctr"/>
                      <a:r>
                        <a:rPr lang="tr-TR" sz="900" u="none" strike="noStrike">
                          <a:effectLst/>
                        </a:rPr>
                        <a:t>5,3</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a:effectLst/>
                        </a:rPr>
                        <a:t>K dosyasındaki organizasyon şemasının güncellenmesi gerekmektedir.</a:t>
                      </a:r>
                      <a:endParaRPr lang="tr-TR" sz="8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3557">
                <a:tc>
                  <a:txBody>
                    <a:bodyPr/>
                    <a:lstStyle/>
                    <a:p>
                      <a:pPr algn="ctr" fontAlgn="ctr"/>
                      <a:r>
                        <a:rPr lang="tr-TR" sz="900" u="none" strike="noStrike">
                          <a:effectLst/>
                        </a:rPr>
                        <a:t>6.2.1 - 6.2</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a:effectLst/>
                        </a:rPr>
                        <a:t>EE-SP-0001 SPİK  03.05.2018 Rev:0. Kaplumbağ Şemasında 37 performans kriteri mevcut iken EE-SP-0001 SPİK  03.05.2018 Rev:0  dosyasında 36 kriter takip edilmektedir, eksik kriter belirlenmelidir. Öğr. Üyesi Başına Düşen Endeksli Yayın Sayısı Hedefi azaltılabilir 1.30 yapılması önerilmiştir. </a:t>
                      </a:r>
                      <a:endParaRPr lang="tr-TR" sz="8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3557">
                <a:tc>
                  <a:txBody>
                    <a:bodyPr/>
                    <a:lstStyle/>
                    <a:p>
                      <a:pPr algn="ctr" fontAlgn="ctr"/>
                      <a:r>
                        <a:rPr lang="tr-TR" sz="900" u="none" strike="noStrike">
                          <a:effectLst/>
                        </a:rPr>
                        <a:t>7.5.3.1.</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a:effectLst/>
                        </a:rPr>
                        <a:t>AKTS formların numaralandırılması ve bölüm web sayfasında yayınlanması  gerekmektedir.</a:t>
                      </a:r>
                      <a:endParaRPr lang="tr-TR" sz="8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03488">
                <a:tc>
                  <a:txBody>
                    <a:bodyPr/>
                    <a:lstStyle/>
                    <a:p>
                      <a:pPr algn="ctr" fontAlgn="ctr"/>
                      <a:r>
                        <a:rPr lang="tr-TR" sz="900" u="none" strike="noStrike">
                          <a:effectLst/>
                        </a:rPr>
                        <a:t>7.5.3.2</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a:effectLst/>
                        </a:rPr>
                        <a:t>Fiziksel arşiv bölüme ait çelik dolap mevcut değildir. Arşiv korunulurluğu konusunda sorunlar mevcuttur.,</a:t>
                      </a:r>
                      <a:endParaRPr lang="tr-TR" sz="8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18670">
                <a:tc>
                  <a:txBody>
                    <a:bodyPr/>
                    <a:lstStyle/>
                    <a:p>
                      <a:pPr algn="ctr" fontAlgn="ctr"/>
                      <a:r>
                        <a:rPr lang="tr-TR" sz="900" u="none" strike="noStrike">
                          <a:effectLst/>
                        </a:rPr>
                        <a:t>8.5.1</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dirty="0">
                          <a:effectLst/>
                        </a:rPr>
                        <a:t>EE- IA- 001 iş akışında onaylayan kısmı eksiktir, düzeltilmesi gerekmektedir.</a:t>
                      </a:r>
                      <a:endParaRPr lang="tr-TR" sz="800" b="0" i="0" u="none" strike="noStrike" dirty="0">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7834">
                <a:tc>
                  <a:txBody>
                    <a:bodyPr/>
                    <a:lstStyle/>
                    <a:p>
                      <a:pPr algn="ctr" fontAlgn="ctr"/>
                      <a:r>
                        <a:rPr lang="tr-TR" sz="900" u="none" strike="noStrike">
                          <a:effectLst/>
                        </a:rPr>
                        <a:t> </a:t>
                      </a:r>
                      <a:endParaRPr lang="tr-TR" sz="9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800" u="none" strike="noStrike">
                          <a:effectLst/>
                        </a:rPr>
                        <a:t> </a:t>
                      </a:r>
                      <a:endParaRPr lang="tr-TR" sz="8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19893">
                <a:tc gridSpan="11">
                  <a:txBody>
                    <a:bodyPr/>
                    <a:lstStyle/>
                    <a:p>
                      <a:pPr algn="ctr" fontAlgn="ctr"/>
                      <a:r>
                        <a:rPr lang="tr-TR" sz="1100" u="none" strike="noStrike">
                          <a:effectLst/>
                        </a:rPr>
                        <a:t>KUVVETLİ YÖNLER JJJJ</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8952">
                <a:tc>
                  <a:txBody>
                    <a:bodyPr/>
                    <a:lstStyle/>
                    <a:p>
                      <a:pPr algn="ctr" fontAlgn="ctr"/>
                      <a:r>
                        <a:rPr lang="tr-TR" sz="1000" u="none" strike="noStrike">
                          <a:effectLst/>
                        </a:rPr>
                        <a:t>Madde No</a:t>
                      </a:r>
                      <a:endParaRPr lang="tr-TR" sz="10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ctr" fontAlgn="ctr"/>
                      <a:r>
                        <a:rPr lang="tr-TR" sz="1000" u="none" strike="noStrike">
                          <a:effectLst/>
                        </a:rPr>
                        <a:t>Gözlem Tanımı</a:t>
                      </a:r>
                      <a:endParaRPr lang="tr-TR" sz="10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77834">
                <a:tc>
                  <a:txBody>
                    <a:bodyPr/>
                    <a:lstStyle/>
                    <a:p>
                      <a:pPr algn="ctr" fontAlgn="ctr"/>
                      <a:r>
                        <a:rPr lang="tr-TR" sz="700" u="none" strike="noStrike">
                          <a:effectLst/>
                        </a:rPr>
                        <a:t>9001-10002/5.1.</a:t>
                      </a:r>
                      <a:endParaRPr lang="tr-TR" sz="700" b="1" i="0" u="none" strike="noStrike">
                        <a:solidFill>
                          <a:srgbClr val="000000"/>
                        </a:solidFill>
                        <a:effectLst/>
                        <a:latin typeface="Tahoma" panose="020B0604030504040204" pitchFamily="34" charset="0"/>
                      </a:endParaRPr>
                    </a:p>
                  </a:txBody>
                  <a:tcPr marL="8535" marR="8535" marT="8535" marB="0" anchor="ctr"/>
                </a:tc>
                <a:tc gridSpan="10">
                  <a:txBody>
                    <a:bodyPr/>
                    <a:lstStyle/>
                    <a:p>
                      <a:pPr algn="l" fontAlgn="ctr"/>
                      <a:r>
                        <a:rPr lang="tr-TR" sz="900" u="none" strike="noStrike">
                          <a:effectLst/>
                        </a:rPr>
                        <a:t> </a:t>
                      </a:r>
                      <a:endParaRPr lang="tr-TR" sz="900" b="0"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78740">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c>
                  <a:txBody>
                    <a:bodyPr/>
                    <a:lstStyle/>
                    <a:p>
                      <a:pPr algn="l" fontAlgn="ctr"/>
                      <a:endParaRPr lang="tr-TR" sz="900" b="0" i="0" u="none" strike="noStrike">
                        <a:solidFill>
                          <a:srgbClr val="000000"/>
                        </a:solidFill>
                        <a:effectLst/>
                        <a:latin typeface="Tahoma" panose="020B0604030504040204" pitchFamily="34" charset="0"/>
                      </a:endParaRPr>
                    </a:p>
                  </a:txBody>
                  <a:tcPr marL="8535" marR="8535" marT="8535" marB="0" anchor="ctr"/>
                </a:tc>
              </a:tr>
              <a:tr h="216133">
                <a:tc gridSpan="3">
                  <a:txBody>
                    <a:bodyPr/>
                    <a:lstStyle/>
                    <a:p>
                      <a:pPr algn="ctr" fontAlgn="ctr"/>
                      <a:r>
                        <a:rPr lang="tr-TR" sz="1100" u="none" strike="noStrike">
                          <a:effectLst/>
                        </a:rPr>
                        <a:t>ONAY</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3">
                  <a:txBody>
                    <a:bodyPr/>
                    <a:lstStyle/>
                    <a:p>
                      <a:pPr algn="ctr" fontAlgn="ctr"/>
                      <a:r>
                        <a:rPr lang="tr-TR" sz="1100" u="none" strike="noStrike">
                          <a:effectLst/>
                        </a:rPr>
                        <a:t>İSİM</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2">
                  <a:txBody>
                    <a:bodyPr/>
                    <a:lstStyle/>
                    <a:p>
                      <a:pPr algn="ctr" fontAlgn="ctr"/>
                      <a:r>
                        <a:rPr lang="tr-TR" sz="1100" u="none" strike="noStrike">
                          <a:effectLst/>
                        </a:rPr>
                        <a:t>TARİH</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gridSpan="3">
                  <a:txBody>
                    <a:bodyPr/>
                    <a:lstStyle/>
                    <a:p>
                      <a:pPr algn="ctr" fontAlgn="ctr"/>
                      <a:r>
                        <a:rPr lang="tr-TR" sz="1100" u="none" strike="noStrike">
                          <a:effectLst/>
                        </a:rPr>
                        <a:t>İMZA</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r>
              <a:tr h="544498">
                <a:tc gridSpan="3">
                  <a:txBody>
                    <a:bodyPr/>
                    <a:lstStyle/>
                    <a:p>
                      <a:pPr algn="l" fontAlgn="ctr"/>
                      <a:r>
                        <a:rPr lang="tr-TR" sz="1100" u="none" strike="noStrike">
                          <a:effectLst/>
                        </a:rPr>
                        <a:t>DENETÇİ 1</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3">
                  <a:txBody>
                    <a:bodyPr/>
                    <a:lstStyle/>
                    <a:p>
                      <a:pPr algn="ctr" fontAlgn="ctr"/>
                      <a:r>
                        <a:rPr lang="tr-TR" sz="1100" u="none" strike="noStrike">
                          <a:effectLst/>
                        </a:rPr>
                        <a:t>DR. ÖĞR. ÜYESİ KAMER ÖZGÜN</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2">
                  <a:txBody>
                    <a:bodyPr/>
                    <a:lstStyle/>
                    <a:p>
                      <a:pPr algn="ctr" fontAlgn="ctr"/>
                      <a:r>
                        <a:rPr lang="tr-TR" sz="1100" u="none" strike="noStrike">
                          <a:effectLst/>
                        </a:rPr>
                        <a:t>15/10/2018</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gridSpan="3">
                  <a:txBody>
                    <a:bodyPr/>
                    <a:lstStyle/>
                    <a:p>
                      <a:pPr algn="ctr" fontAlgn="ctr"/>
                      <a:r>
                        <a:rPr lang="tr-TR" sz="1100" u="none" strike="noStrike">
                          <a:effectLst/>
                        </a:rPr>
                        <a:t> </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r>
              <a:tr h="544498">
                <a:tc gridSpan="3">
                  <a:txBody>
                    <a:bodyPr/>
                    <a:lstStyle/>
                    <a:p>
                      <a:pPr algn="l" fontAlgn="ctr"/>
                      <a:r>
                        <a:rPr lang="tr-TR" sz="1100" u="none" strike="noStrike">
                          <a:effectLst/>
                        </a:rPr>
                        <a:t>DENETÇİ 2</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3">
                  <a:txBody>
                    <a:bodyPr/>
                    <a:lstStyle/>
                    <a:p>
                      <a:pPr algn="ctr" fontAlgn="ctr"/>
                      <a:r>
                        <a:rPr lang="tr-TR" sz="1100" u="none" strike="noStrike">
                          <a:effectLst/>
                        </a:rPr>
                        <a:t>DR. ÖĞR. ÜYESİ M.FATİH AK</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2">
                  <a:txBody>
                    <a:bodyPr/>
                    <a:lstStyle/>
                    <a:p>
                      <a:pPr algn="ctr" fontAlgn="ctr"/>
                      <a:r>
                        <a:rPr lang="tr-TR" sz="1100" u="none" strike="noStrike">
                          <a:effectLst/>
                        </a:rPr>
                        <a:t>15/10/2018</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gridSpan="3">
                  <a:txBody>
                    <a:bodyPr/>
                    <a:lstStyle/>
                    <a:p>
                      <a:pPr algn="ctr" fontAlgn="ctr"/>
                      <a:r>
                        <a:rPr lang="tr-TR" sz="1100" u="none" strike="noStrike">
                          <a:effectLst/>
                        </a:rPr>
                        <a:t> </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r>
              <a:tr h="412562">
                <a:tc gridSpan="3">
                  <a:txBody>
                    <a:bodyPr/>
                    <a:lstStyle/>
                    <a:p>
                      <a:pPr algn="l" fontAlgn="ctr"/>
                      <a:r>
                        <a:rPr lang="tr-TR" sz="1100" u="none" strike="noStrike">
                          <a:effectLst/>
                        </a:rPr>
                        <a:t>DENETLENEN</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3">
                  <a:txBody>
                    <a:bodyPr/>
                    <a:lstStyle/>
                    <a:p>
                      <a:pPr algn="ctr" fontAlgn="ctr"/>
                      <a:r>
                        <a:rPr lang="tr-TR" sz="1100" u="none" strike="noStrike">
                          <a:effectLst/>
                        </a:rPr>
                        <a:t>PROF.DR. ENGİN ARSLAN</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c gridSpan="2">
                  <a:txBody>
                    <a:bodyPr/>
                    <a:lstStyle/>
                    <a:p>
                      <a:pPr algn="ctr" fontAlgn="ctr"/>
                      <a:r>
                        <a:rPr lang="tr-TR" sz="1100" u="none" strike="noStrike">
                          <a:effectLst/>
                        </a:rPr>
                        <a:t>15/10/2018</a:t>
                      </a:r>
                      <a:endParaRPr lang="tr-TR" sz="1100" b="1" i="0" u="none" strike="noStrike">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gridSpan="3">
                  <a:txBody>
                    <a:bodyPr/>
                    <a:lstStyle/>
                    <a:p>
                      <a:pPr algn="ctr" fontAlgn="ctr"/>
                      <a:r>
                        <a:rPr lang="tr-TR" sz="1100" u="none" strike="noStrike" dirty="0">
                          <a:effectLst/>
                        </a:rPr>
                        <a:t> </a:t>
                      </a:r>
                      <a:endParaRPr lang="tr-TR" sz="1100" b="1" i="0" u="none" strike="noStrike" dirty="0">
                        <a:solidFill>
                          <a:srgbClr val="000000"/>
                        </a:solidFill>
                        <a:effectLst/>
                        <a:latin typeface="Tahoma" panose="020B0604030504040204" pitchFamily="34" charset="0"/>
                      </a:endParaRPr>
                    </a:p>
                  </a:txBody>
                  <a:tcPr marL="8535" marR="8535" marT="8535" marB="0" anchor="ct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25466991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60612"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KAYNAK İHTİYACI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37</a:t>
            </a:fld>
            <a:endParaRPr lang="tr-TR"/>
          </a:p>
        </p:txBody>
      </p:sp>
      <p:sp>
        <p:nvSpPr>
          <p:cNvPr id="66" name="Metin kutusu 65"/>
          <p:cNvSpPr txBox="1"/>
          <p:nvPr/>
        </p:nvSpPr>
        <p:spPr>
          <a:xfrm>
            <a:off x="-35380" y="1590436"/>
            <a:ext cx="9144000" cy="1477328"/>
          </a:xfrm>
          <a:prstGeom prst="rect">
            <a:avLst/>
          </a:prstGeom>
          <a:noFill/>
        </p:spPr>
        <p:txBody>
          <a:bodyPr wrap="square" rtlCol="0">
            <a:spAutoFit/>
          </a:bodyPr>
          <a:lstStyle/>
          <a:p>
            <a:pPr marL="342900" indent="-342900">
              <a:buFontTx/>
              <a:buAutoNum type="arabicParenR"/>
            </a:pPr>
            <a:r>
              <a:rPr lang="tr-TR" b="1" dirty="0"/>
              <a:t>Akademik çalışmalar ve ders yüklerinden </a:t>
            </a:r>
            <a:r>
              <a:rPr lang="tr-TR" b="1" dirty="0" smtClean="0"/>
              <a:t>dolayı bölümümüz Elektrik-Elektronik Mühendisliğinin KYS süreci ile ilgili personel eksikliği vardır. Bu eksikliğin giderilmesi bu sürece katkı sağlayacaktır.</a:t>
            </a:r>
          </a:p>
          <a:p>
            <a:pPr marL="342900" indent="-342900">
              <a:buFontTx/>
              <a:buAutoNum type="arabicParenR"/>
            </a:pPr>
            <a:r>
              <a:rPr lang="tr-TR" b="1" dirty="0" smtClean="0"/>
              <a:t>KYS süreci için kullanılan yazılımların alınması süreç adına büyük kolaylık sağlamasının yanında KYS süreci içerisinde karşılaşılan birçok karışıklığı da gidermiş olacaktır. </a:t>
            </a:r>
          </a:p>
        </p:txBody>
      </p:sp>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1465980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117427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SÜREKLİ İYİLEŞTİRME ÖNERİLERİ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38</a:t>
            </a:fld>
            <a:endParaRPr lang="tr-TR"/>
          </a:p>
        </p:txBody>
      </p:sp>
      <p:pic>
        <p:nvPicPr>
          <p:cNvPr id="67" name="Resim 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843808"/>
            <a:ext cx="2093801"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Resim 64"/>
          <p:cNvPicPr/>
          <p:nvPr/>
        </p:nvPicPr>
        <p:blipFill>
          <a:blip r:embed="rId3"/>
          <a:stretch>
            <a:fillRect/>
          </a:stretch>
        </p:blipFill>
        <p:spPr>
          <a:xfrm>
            <a:off x="20434" y="188640"/>
            <a:ext cx="2736304" cy="576064"/>
          </a:xfrm>
          <a:prstGeom prst="rect">
            <a:avLst/>
          </a:prstGeom>
        </p:spPr>
      </p:pic>
    </p:spTree>
    <p:extLst>
      <p:ext uri="{BB962C8B-B14F-4D97-AF65-F5344CB8AC3E}">
        <p14:creationId xmlns:p14="http://schemas.microsoft.com/office/powerpoint/2010/main" val="3879580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1608366366"/>
              </p:ext>
            </p:extLst>
          </p:nvPr>
        </p:nvGraphicFramePr>
        <p:xfrm>
          <a:off x="467544" y="1112502"/>
          <a:ext cx="7560840" cy="1694488"/>
        </p:xfrm>
        <a:graphic>
          <a:graphicData uri="http://schemas.openxmlformats.org/drawingml/2006/table">
            <a:tbl>
              <a:tblPr firstRow="1" bandRow="1">
                <a:tableStyleId>{F5AB1C69-6EDB-4FF4-983F-18BD219EF322}</a:tableStyleId>
              </a:tblPr>
              <a:tblGrid>
                <a:gridCol w="3780420"/>
                <a:gridCol w="3780420"/>
              </a:tblGrid>
              <a:tr h="423622">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423622">
                <a:tc>
                  <a:txBody>
                    <a:bodyPr/>
                    <a:lstStyle/>
                    <a:p>
                      <a:pPr algn="just" fontAlgn="t"/>
                      <a:r>
                        <a:rPr lang="tr-TR" sz="1300" b="0" i="0" u="none" strike="noStrike" dirty="0">
                          <a:effectLst/>
                          <a:latin typeface="Calibri" panose="020F0502020204030204" pitchFamily="34" charset="0"/>
                        </a:rPr>
                        <a:t>T4- Yurtdışından gelecek </a:t>
                      </a:r>
                      <a:r>
                        <a:rPr lang="tr-TR" sz="1300" b="0" i="0" u="none" strike="noStrike" dirty="0" smtClean="0">
                          <a:effectLst/>
                          <a:latin typeface="Calibri" panose="020F0502020204030204" pitchFamily="34" charset="0"/>
                        </a:rPr>
                        <a:t>öğrencilerin </a:t>
                      </a:r>
                      <a:r>
                        <a:rPr lang="tr-TR" sz="1300" b="0" i="0" u="none" strike="noStrike" dirty="0">
                          <a:effectLst/>
                          <a:latin typeface="Calibri" panose="020F0502020204030204" pitchFamily="34" charset="0"/>
                        </a:rPr>
                        <a:t>ülkenin ekonomik belirsizliklerinden dolayı kararsızlıklar yaşamaları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T5-Yatay geçişle başka üniversiteleri tercih ederek giden öğrenciler</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r h="423622">
                <a:tc>
                  <a:txBody>
                    <a:bodyPr/>
                    <a:lstStyle/>
                    <a:p>
                      <a:pPr algn="just" fontAlgn="t"/>
                      <a:r>
                        <a:rPr lang="tr-TR" sz="1300" b="0" i="0" u="none" strike="noStrike" dirty="0">
                          <a:effectLst/>
                          <a:latin typeface="Calibri" panose="020F0502020204030204" pitchFamily="34" charset="0"/>
                        </a:rPr>
                        <a:t>T6-Ekonomik krizin iş alanlarını daraltması</a:t>
                      </a:r>
                    </a:p>
                  </a:txBody>
                  <a:tcPr marL="9525" marR="9525" marT="9525" marB="0"/>
                </a:tc>
                <a:tc>
                  <a:txBody>
                    <a:bodyPr/>
                    <a:lstStyle/>
                    <a:p>
                      <a:pPr algn="ctr"/>
                      <a:r>
                        <a:rPr lang="tr-TR" dirty="0" smtClean="0">
                          <a:sym typeface="Wingdings" panose="05000000000000000000" pitchFamily="2" charset="2"/>
                        </a:rPr>
                        <a:t></a:t>
                      </a:r>
                      <a:endParaRPr lang="tr-TR" dirty="0"/>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982173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83639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1204715916"/>
              </p:ext>
            </p:extLst>
          </p:nvPr>
        </p:nvGraphicFramePr>
        <p:xfrm>
          <a:off x="599295" y="1482730"/>
          <a:ext cx="7702050" cy="5275576"/>
        </p:xfrm>
        <a:graphic>
          <a:graphicData uri="http://schemas.openxmlformats.org/drawingml/2006/table">
            <a:tbl>
              <a:tblPr firstRow="1" bandRow="1">
                <a:tableStyleId>{00A15C55-8517-42AA-B614-E9B94910E393}</a:tableStyleId>
              </a:tblPr>
              <a:tblGrid>
                <a:gridCol w="2567350"/>
                <a:gridCol w="2567350"/>
                <a:gridCol w="2567350"/>
              </a:tblGrid>
              <a:tr h="274220">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tr>
              <a:tr h="439295">
                <a:tc>
                  <a:txBody>
                    <a:bodyPr/>
                    <a:lstStyle/>
                    <a:p>
                      <a:pPr algn="just" fontAlgn="ctr"/>
                      <a:r>
                        <a:rPr lang="tr-TR" sz="1300" b="0" i="0" u="none" strike="noStrike" dirty="0">
                          <a:solidFill>
                            <a:srgbClr val="000000"/>
                          </a:solidFill>
                          <a:effectLst/>
                          <a:latin typeface="Calibri" panose="020F0502020204030204" pitchFamily="34" charset="0"/>
                        </a:rPr>
                        <a:t>Rektörlük</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Politika ve Mevzuata Uygunluk, Akademik Başarı, İç ve Dış Paydaş Memnuniyeti</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0" i="0" u="none" strike="noStrike" dirty="0" smtClean="0">
                          <a:solidFill>
                            <a:srgbClr val="000000"/>
                          </a:solidFill>
                          <a:effectLst/>
                          <a:latin typeface="Calibri" panose="020F0502020204030204" pitchFamily="34" charset="0"/>
                        </a:rPr>
                        <a:t>Şikayet alınmadı.</a:t>
                      </a:r>
                      <a:endParaRPr lang="en-US" sz="1300" b="0" i="0" u="none" strike="noStrike" dirty="0" smtClean="0">
                        <a:solidFill>
                          <a:srgbClr val="000000"/>
                        </a:solidFill>
                        <a:effectLst/>
                        <a:latin typeface="Calibri" panose="020F0502020204030204" pitchFamily="34" charset="0"/>
                      </a:endParaRPr>
                    </a:p>
                  </a:txBody>
                  <a:tcPr/>
                </a:tc>
              </a:tr>
              <a:tr h="295173">
                <a:tc>
                  <a:txBody>
                    <a:bodyPr/>
                    <a:lstStyle/>
                    <a:p>
                      <a:pPr algn="just" fontAlgn="ctr"/>
                      <a:r>
                        <a:rPr lang="tr-TR" sz="1300" b="0" i="0" u="none" strike="noStrike">
                          <a:solidFill>
                            <a:srgbClr val="000000"/>
                          </a:solidFill>
                          <a:effectLst/>
                          <a:latin typeface="Calibri" panose="020F0502020204030204" pitchFamily="34" charset="0"/>
                        </a:rPr>
                        <a:t>Dekanlık</a:t>
                      </a:r>
                    </a:p>
                  </a:txBody>
                  <a:tcPr marL="9525" marR="9525" marT="9525" marB="0" anchor="ctr"/>
                </a:tc>
                <a:tc>
                  <a:txBody>
                    <a:bodyPr/>
                    <a:lstStyle/>
                    <a:p>
                      <a:pPr algn="just" fontAlgn="ctr"/>
                      <a:r>
                        <a:rPr lang="tr-TR" sz="1300" b="0" i="0" u="none" strike="noStrike">
                          <a:solidFill>
                            <a:srgbClr val="000000"/>
                          </a:solidFill>
                          <a:effectLst/>
                          <a:latin typeface="Calibri" panose="020F0502020204030204" pitchFamily="34" charset="0"/>
                        </a:rPr>
                        <a:t>Mevzuata Uyum, Akademik Başarı-Öğrenci Memnuniyeti</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0" i="0" u="none" strike="noStrike" dirty="0" smtClean="0">
                          <a:solidFill>
                            <a:srgbClr val="000000"/>
                          </a:solidFill>
                          <a:effectLst/>
                          <a:latin typeface="Calibri" panose="020F0502020204030204" pitchFamily="34" charset="0"/>
                        </a:rPr>
                        <a:t>Şikayet alınmadı</a:t>
                      </a:r>
                      <a:r>
                        <a:rPr lang="tr-TR" sz="1300" b="0" i="0" u="none" strike="noStrike" dirty="0" smtClean="0">
                          <a:solidFill>
                            <a:schemeClr val="dk1"/>
                          </a:solidFill>
                          <a:effectLst/>
                          <a:latin typeface="+mn-lt"/>
                        </a:rPr>
                        <a:t>.</a:t>
                      </a:r>
                      <a:endParaRPr lang="en-US" sz="1300" b="0" i="0" u="none" strike="noStrike" dirty="0" smtClean="0">
                        <a:solidFill>
                          <a:srgbClr val="000000"/>
                        </a:solidFill>
                        <a:effectLst/>
                        <a:latin typeface="Calibri" panose="020F0502020204030204" pitchFamily="34" charset="0"/>
                      </a:endParaRPr>
                    </a:p>
                  </a:txBody>
                  <a:tcPr/>
                </a:tc>
              </a:tr>
              <a:tr h="439295">
                <a:tc>
                  <a:txBody>
                    <a:bodyPr/>
                    <a:lstStyle/>
                    <a:p>
                      <a:pPr algn="just" fontAlgn="ctr"/>
                      <a:r>
                        <a:rPr lang="tr-TR" sz="1300" b="0" i="0" u="none" strike="noStrike">
                          <a:solidFill>
                            <a:srgbClr val="000000"/>
                          </a:solidFill>
                          <a:effectLst/>
                          <a:latin typeface="Calibri" panose="020F0502020204030204" pitchFamily="34" charset="0"/>
                        </a:rPr>
                        <a:t>Bölüm Akademik Personeli</a:t>
                      </a:r>
                    </a:p>
                  </a:txBody>
                  <a:tcPr marL="9525" marR="9525" marT="9525" marB="0" anchor="ctr"/>
                </a:tc>
                <a:tc>
                  <a:txBody>
                    <a:bodyPr/>
                    <a:lstStyle/>
                    <a:p>
                      <a:pPr algn="just" fontAlgn="ctr"/>
                      <a:r>
                        <a:rPr lang="tr-TR" sz="1300" b="0" i="0" u="none" strike="noStrike">
                          <a:solidFill>
                            <a:srgbClr val="000000"/>
                          </a:solidFill>
                          <a:effectLst/>
                          <a:latin typeface="Calibri" panose="020F0502020204030204" pitchFamily="34" charset="0"/>
                        </a:rPr>
                        <a:t>Öğrenci İlgisi ve Başarısı-Akademik Çalışmalar İçin Kaynak-Güçlü İletişim ve Empati-Kurumsal Yapı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0" i="0" u="none" strike="noStrike" dirty="0" smtClean="0">
                          <a:solidFill>
                            <a:srgbClr val="000000"/>
                          </a:solidFill>
                          <a:effectLst/>
                          <a:latin typeface="Calibri" panose="020F0502020204030204" pitchFamily="34" charset="0"/>
                        </a:rPr>
                        <a:t>Şikayet alınmadı</a:t>
                      </a:r>
                      <a:r>
                        <a:rPr lang="tr-TR" sz="1300" b="0" i="0" u="none" strike="noStrike" dirty="0" smtClean="0">
                          <a:solidFill>
                            <a:schemeClr val="dk1"/>
                          </a:solidFill>
                          <a:effectLst/>
                          <a:latin typeface="+mn-lt"/>
                        </a:rPr>
                        <a:t>.</a:t>
                      </a:r>
                      <a:endParaRPr lang="en-US" sz="1300" b="0" i="0" u="none" strike="noStrike" dirty="0" smtClean="0">
                        <a:solidFill>
                          <a:srgbClr val="000000"/>
                        </a:solidFill>
                        <a:effectLst/>
                        <a:latin typeface="Calibri" panose="020F0502020204030204" pitchFamily="34" charset="0"/>
                      </a:endParaRPr>
                    </a:p>
                  </a:txBody>
                  <a:tcPr/>
                </a:tc>
              </a:tr>
              <a:tr h="266072">
                <a:tc>
                  <a:txBody>
                    <a:bodyPr/>
                    <a:lstStyle/>
                    <a:p>
                      <a:pPr algn="just" fontAlgn="ctr"/>
                      <a:r>
                        <a:rPr lang="tr-TR" sz="1300" b="0" i="0" u="none" strike="noStrike" dirty="0">
                          <a:solidFill>
                            <a:srgbClr val="000000"/>
                          </a:solidFill>
                          <a:effectLst/>
                          <a:latin typeface="Calibri" panose="020F0502020204030204" pitchFamily="34" charset="0"/>
                        </a:rPr>
                        <a:t>İdari Personel</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Güçlü İletişim ve Kurumsal Yapı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0" i="0" u="none" strike="noStrike" dirty="0" smtClean="0">
                          <a:solidFill>
                            <a:srgbClr val="000000"/>
                          </a:solidFill>
                          <a:effectLst/>
                          <a:latin typeface="Calibri" panose="020F0502020204030204" pitchFamily="34" charset="0"/>
                        </a:rPr>
                        <a:t>Şikayet alınmadı</a:t>
                      </a:r>
                      <a:r>
                        <a:rPr lang="tr-TR" sz="1300" b="0" i="0" u="none" strike="noStrike" dirty="0" smtClean="0">
                          <a:solidFill>
                            <a:schemeClr val="dk1"/>
                          </a:solidFill>
                          <a:effectLst/>
                          <a:latin typeface="+mn-lt"/>
                        </a:rPr>
                        <a:t>.</a:t>
                      </a:r>
                      <a:endParaRPr lang="en-US" sz="1300" b="0" i="0" u="none" strike="noStrike" dirty="0" smtClean="0">
                        <a:solidFill>
                          <a:srgbClr val="000000"/>
                        </a:solidFill>
                        <a:effectLst/>
                        <a:latin typeface="Calibri" panose="020F0502020204030204" pitchFamily="34" charset="0"/>
                      </a:endParaRPr>
                    </a:p>
                  </a:txBody>
                  <a:tcPr/>
                </a:tc>
              </a:tr>
              <a:tr h="391743">
                <a:tc>
                  <a:txBody>
                    <a:bodyPr/>
                    <a:lstStyle/>
                    <a:p>
                      <a:pPr algn="just" fontAlgn="ctr"/>
                      <a:r>
                        <a:rPr lang="tr-TR" sz="1300" b="0" i="0" u="none" strike="noStrike" dirty="0">
                          <a:solidFill>
                            <a:srgbClr val="000000"/>
                          </a:solidFill>
                          <a:effectLst/>
                          <a:latin typeface="Calibri" panose="020F0502020204030204" pitchFamily="34" charset="0"/>
                        </a:rPr>
                        <a:t>YÖK</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Mevzuata Uyum, eğitim ve araştırma alanlarında </a:t>
                      </a:r>
                      <a:r>
                        <a:rPr lang="tr-TR" sz="1300" b="0" i="0" u="none" strike="noStrike" dirty="0" smtClean="0">
                          <a:solidFill>
                            <a:srgbClr val="000000"/>
                          </a:solidFill>
                          <a:effectLst/>
                          <a:latin typeface="Calibri" panose="020F0502020204030204" pitchFamily="34" charset="0"/>
                        </a:rPr>
                        <a:t>başarı</a:t>
                      </a:r>
                      <a:endParaRPr lang="tr-TR" sz="1300" b="0" i="0" u="none" strike="noStrike" dirty="0">
                        <a:solidFill>
                          <a:srgbClr val="000000"/>
                        </a:solidFill>
                        <a:effectLst/>
                        <a:latin typeface="Calibri" panose="020F0502020204030204" pitchFamily="34" charset="0"/>
                      </a:endParaRPr>
                    </a:p>
                  </a:txBody>
                  <a:tcPr marL="9525" marR="9525" marT="9525" marB="0" anchor="ctr"/>
                </a:tc>
                <a:tc>
                  <a:txBody>
                    <a:bodyPr/>
                    <a:lstStyle/>
                    <a:p>
                      <a:r>
                        <a:rPr lang="tr-TR" sz="1300" dirty="0" smtClean="0"/>
                        <a:t>YÖK</a:t>
                      </a:r>
                      <a:r>
                        <a:rPr lang="tr-TR" sz="1300" baseline="0" dirty="0" smtClean="0"/>
                        <a:t> denetiminde bir sorunla karşılaşılmadı.</a:t>
                      </a:r>
                      <a:endParaRPr lang="tr-TR" sz="1300" dirty="0"/>
                    </a:p>
                  </a:txBody>
                  <a:tcPr/>
                </a:tc>
              </a:tr>
              <a:tr h="583417">
                <a:tc>
                  <a:txBody>
                    <a:bodyPr/>
                    <a:lstStyle/>
                    <a:p>
                      <a:pPr algn="just" fontAlgn="ctr"/>
                      <a:r>
                        <a:rPr lang="tr-TR" sz="1300" b="0" i="0" u="none" strike="noStrike">
                          <a:solidFill>
                            <a:srgbClr val="000000"/>
                          </a:solidFill>
                          <a:effectLst/>
                          <a:latin typeface="Calibri" panose="020F0502020204030204" pitchFamily="34" charset="0"/>
                        </a:rPr>
                        <a:t>Devam Eden Öğrenci</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Kaliteli Eğitim, Sosyal İmkanlar, Kariyer Planlama, Güçlü İletişim , Kurumsal Yapı, Akademik çalışma ortaklığı</a:t>
                      </a:r>
                    </a:p>
                  </a:txBody>
                  <a:tcPr marL="9525" marR="9525" marT="9525" marB="0" anchor="ctr"/>
                </a:tc>
                <a:tc>
                  <a:txBody>
                    <a:bodyPr/>
                    <a:lstStyle/>
                    <a:p>
                      <a:r>
                        <a:rPr lang="tr-TR" sz="1300" dirty="0" smtClean="0"/>
                        <a:t>Memnuniyet anketlerinde hedeflenen</a:t>
                      </a:r>
                      <a:r>
                        <a:rPr lang="tr-TR" sz="1300" baseline="0" dirty="0" smtClean="0"/>
                        <a:t> orana yakın sonuç alındı.</a:t>
                      </a:r>
                      <a:endParaRPr lang="tr-TR" sz="1300" dirty="0"/>
                    </a:p>
                  </a:txBody>
                  <a:tcPr/>
                </a:tc>
              </a:tr>
              <a:tr h="509266">
                <a:tc>
                  <a:txBody>
                    <a:bodyPr/>
                    <a:lstStyle/>
                    <a:p>
                      <a:pPr algn="just" fontAlgn="ctr"/>
                      <a:r>
                        <a:rPr lang="tr-TR" sz="1300" b="0" i="0" u="none" strike="noStrike">
                          <a:solidFill>
                            <a:srgbClr val="000000"/>
                          </a:solidFill>
                          <a:effectLst/>
                          <a:latin typeface="Calibri" panose="020F0502020204030204" pitchFamily="34" charset="0"/>
                        </a:rPr>
                        <a:t>Mezun Öğrenci</a:t>
                      </a:r>
                    </a:p>
                  </a:txBody>
                  <a:tcPr marL="9525" marR="9525" marT="9525" marB="0" anchor="ctr"/>
                </a:tc>
                <a:tc>
                  <a:txBody>
                    <a:bodyPr/>
                    <a:lstStyle/>
                    <a:p>
                      <a:pPr algn="just" fontAlgn="ctr"/>
                      <a:r>
                        <a:rPr lang="tr-TR" sz="1300" b="0" i="0" u="none" strike="noStrike">
                          <a:solidFill>
                            <a:srgbClr val="000000"/>
                          </a:solidFill>
                          <a:effectLst/>
                          <a:latin typeface="Calibri" panose="020F0502020204030204" pitchFamily="34" charset="0"/>
                        </a:rPr>
                        <a:t>Etkin İletişim, Kariyer Planlaması, Marka Değeri Artışı </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Rektörlük</a:t>
                      </a:r>
                      <a:r>
                        <a:rPr lang="tr-TR" sz="1300" baseline="0" dirty="0" smtClean="0"/>
                        <a:t> tarafından mezunlar yemeği düzenlendi.</a:t>
                      </a:r>
                      <a:endParaRPr lang="en-US" sz="1300" dirty="0" smtClean="0"/>
                    </a:p>
                  </a:txBody>
                  <a:tcPr/>
                </a:tc>
              </a:tr>
              <a:tr h="439295">
                <a:tc>
                  <a:txBody>
                    <a:bodyPr/>
                    <a:lstStyle/>
                    <a:p>
                      <a:pPr algn="just" fontAlgn="ctr"/>
                      <a:r>
                        <a:rPr lang="tr-TR" sz="1300" b="0" i="0" u="none" strike="noStrike" dirty="0">
                          <a:solidFill>
                            <a:srgbClr val="000000"/>
                          </a:solidFill>
                          <a:effectLst/>
                          <a:latin typeface="Calibri" panose="020F0502020204030204" pitchFamily="34" charset="0"/>
                        </a:rPr>
                        <a:t>Potansiyel Öğrenci</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Etkin İletişim, Eğitim, Araştırma olanakları, kültürel ve sosyal olanaklar</a:t>
                      </a:r>
                    </a:p>
                  </a:txBody>
                  <a:tcPr marL="9525" marR="9525" marT="9525" marB="0" anchor="ctr"/>
                </a:tc>
                <a:tc>
                  <a:txBody>
                    <a:bodyPr/>
                    <a:lstStyle/>
                    <a:p>
                      <a:r>
                        <a:rPr lang="tr-TR" sz="1300" dirty="0" smtClean="0"/>
                        <a:t>Tanıtım çalışmalarına katkı.</a:t>
                      </a:r>
                      <a:endParaRPr lang="tr-TR" sz="1300" dirty="0"/>
                    </a:p>
                  </a:txBody>
                  <a:tcPr/>
                </a:tc>
              </a:tr>
              <a:tr h="439295">
                <a:tc>
                  <a:txBody>
                    <a:bodyPr/>
                    <a:lstStyle/>
                    <a:p>
                      <a:pPr algn="just" fontAlgn="ctr"/>
                      <a:r>
                        <a:rPr lang="tr-TR" sz="1300" b="0" i="0" u="none" strike="noStrike" dirty="0">
                          <a:solidFill>
                            <a:srgbClr val="000000"/>
                          </a:solidFill>
                          <a:effectLst/>
                          <a:latin typeface="Calibri" panose="020F0502020204030204" pitchFamily="34" charset="0"/>
                        </a:rPr>
                        <a:t>Diğer Üniversiteler</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Ortak araştırma geliştirme faaliyetleri, Sürdürülebilir Bilgi Paylaşımı, Etkili İletişim  </a:t>
                      </a:r>
                    </a:p>
                  </a:txBody>
                  <a:tcPr marL="9525" marR="9525" marT="9525" marB="0" anchor="ctr"/>
                </a:tc>
                <a:tc>
                  <a:txBody>
                    <a:bodyPr/>
                    <a:lstStyle/>
                    <a:p>
                      <a:r>
                        <a:rPr lang="tr-TR" sz="1300" dirty="0" smtClean="0"/>
                        <a:t>Ortak</a:t>
                      </a:r>
                      <a:r>
                        <a:rPr lang="tr-TR" sz="1300" baseline="0" dirty="0" smtClean="0"/>
                        <a:t> çalışmalar sürdürülmektedir.</a:t>
                      </a:r>
                      <a:endParaRPr lang="tr-TR" sz="1300" dirty="0"/>
                    </a:p>
                  </a:txBody>
                  <a:tcPr/>
                </a:tc>
              </a:tr>
            </a:tbl>
          </a:graphicData>
        </a:graphic>
      </p:graphicFrame>
      <p:pic>
        <p:nvPicPr>
          <p:cNvPr id="6"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3922908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69269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3520024806"/>
              </p:ext>
            </p:extLst>
          </p:nvPr>
        </p:nvGraphicFramePr>
        <p:xfrm>
          <a:off x="172605" y="1250288"/>
          <a:ext cx="8512653" cy="5607712"/>
        </p:xfrm>
        <a:graphic>
          <a:graphicData uri="http://schemas.openxmlformats.org/drawingml/2006/table">
            <a:tbl>
              <a:tblPr firstRow="1" bandRow="1">
                <a:tableStyleId>{00A15C55-8517-42AA-B614-E9B94910E393}</a:tableStyleId>
              </a:tblPr>
              <a:tblGrid>
                <a:gridCol w="2837551"/>
                <a:gridCol w="2837551"/>
                <a:gridCol w="2837551"/>
              </a:tblGrid>
              <a:tr h="383972">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tr>
              <a:tr h="452163">
                <a:tc>
                  <a:txBody>
                    <a:bodyPr/>
                    <a:lstStyle/>
                    <a:p>
                      <a:pPr algn="just" fontAlgn="ctr"/>
                      <a:r>
                        <a:rPr lang="tr-TR" sz="1300" b="0" i="0" u="none" strike="noStrike" dirty="0">
                          <a:solidFill>
                            <a:srgbClr val="000000"/>
                          </a:solidFill>
                          <a:effectLst/>
                          <a:latin typeface="Calibri" panose="020F0502020204030204" pitchFamily="34" charset="0"/>
                        </a:rPr>
                        <a:t>TÜBİTAK</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 Projeler Üretilerek Bilimin Geliştirilmesi ve Yaygınlaştırılması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Devam eden ve başvuru aşamasında olan projeler mevcuttur.</a:t>
                      </a:r>
                    </a:p>
                  </a:txBody>
                  <a:tcPr/>
                </a:tc>
              </a:tr>
              <a:tr h="559905">
                <a:tc>
                  <a:txBody>
                    <a:bodyPr/>
                    <a:lstStyle/>
                    <a:p>
                      <a:pPr algn="just" fontAlgn="ctr"/>
                      <a:r>
                        <a:rPr lang="tr-TR" sz="1300" b="0" i="0" u="none" strike="noStrike" dirty="0">
                          <a:solidFill>
                            <a:srgbClr val="000000"/>
                          </a:solidFill>
                          <a:effectLst/>
                          <a:latin typeface="Calibri" panose="020F0502020204030204" pitchFamily="34" charset="0"/>
                        </a:rPr>
                        <a:t>Öğrenci Velileri</a:t>
                      </a:r>
                    </a:p>
                  </a:txBody>
                  <a:tcPr marL="9525" marR="9525" marT="9525" marB="0" anchor="ctr"/>
                </a:tc>
                <a:tc>
                  <a:txBody>
                    <a:bodyPr/>
                    <a:lstStyle/>
                    <a:p>
                      <a:pPr algn="just" fontAlgn="ctr"/>
                      <a:r>
                        <a:rPr lang="tr-TR" sz="1300" b="0" i="0" u="none" strike="noStrike">
                          <a:solidFill>
                            <a:srgbClr val="000000"/>
                          </a:solidFill>
                          <a:effectLst/>
                          <a:latin typeface="Calibri" panose="020F0502020204030204" pitchFamily="34" charset="0"/>
                        </a:rPr>
                        <a:t>Kaliteli Eğitim, Sosyal ve Kültürel İmkanlar, Kariyer Planlama, Güçlü İletişim, Kurumsal Yapı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Memnuniyet anketlerinde hedeflenen</a:t>
                      </a:r>
                      <a:r>
                        <a:rPr lang="tr-TR" sz="1300" baseline="0" dirty="0" smtClean="0"/>
                        <a:t> orana yakın sonuç alındı.</a:t>
                      </a:r>
                      <a:endParaRPr lang="tr-TR" sz="1300" dirty="0" smtClean="0"/>
                    </a:p>
                  </a:txBody>
                  <a:tcPr/>
                </a:tc>
              </a:tr>
              <a:tr h="635854">
                <a:tc>
                  <a:txBody>
                    <a:bodyPr/>
                    <a:lstStyle/>
                    <a:p>
                      <a:pPr algn="just" fontAlgn="ctr"/>
                      <a:r>
                        <a:rPr lang="tr-TR" sz="1300" b="0" i="0" u="none" strike="noStrike" dirty="0">
                          <a:solidFill>
                            <a:srgbClr val="000000"/>
                          </a:solidFill>
                          <a:effectLst/>
                          <a:latin typeface="Calibri" panose="020F0502020204030204" pitchFamily="34" charset="0"/>
                        </a:rPr>
                        <a:t>AOSB</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Sürdürülebilir İşbirliği, Endüstriyel Problemlere Bilimsel Çözümler, Nitelikli Mezun ve Stajyer,  </a:t>
                      </a:r>
                    </a:p>
                  </a:txBody>
                  <a:tcPr marL="9525" marR="9525" marT="9525" marB="0" anchor="ctr"/>
                </a:tc>
                <a:tc>
                  <a:txBody>
                    <a:bodyPr/>
                    <a:lstStyle/>
                    <a:p>
                      <a:r>
                        <a:rPr lang="tr-TR" sz="1300" dirty="0" smtClean="0"/>
                        <a:t>Kurumlarda çalışan mezunlar ve stajyer öğrenciler hakkında şikayet alınmadı.</a:t>
                      </a:r>
                      <a:endParaRPr lang="tr-TR" sz="1300" dirty="0"/>
                    </a:p>
                  </a:txBody>
                  <a:tcPr/>
                </a:tc>
              </a:tr>
              <a:tr h="452163">
                <a:tc>
                  <a:txBody>
                    <a:bodyPr/>
                    <a:lstStyle/>
                    <a:p>
                      <a:pPr algn="just" fontAlgn="ctr"/>
                      <a:r>
                        <a:rPr lang="tr-TR" sz="1300" b="0" i="0" u="none" strike="noStrike" dirty="0">
                          <a:solidFill>
                            <a:srgbClr val="000000"/>
                          </a:solidFill>
                          <a:effectLst/>
                          <a:latin typeface="Calibri" panose="020F0502020204030204" pitchFamily="34" charset="0"/>
                        </a:rPr>
                        <a:t>Medya</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Doğru ve Zamanında İletilen Bilgi, Güçlü İletişim</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Tanıtım ofisine</a:t>
                      </a:r>
                      <a:r>
                        <a:rPr lang="tr-TR" sz="1300" baseline="0" dirty="0" smtClean="0"/>
                        <a:t> bilgi desteği sağlanmaktadır.</a:t>
                      </a:r>
                      <a:endParaRPr lang="tr-TR" sz="1300" dirty="0" smtClean="0"/>
                    </a:p>
                  </a:txBody>
                  <a:tcPr/>
                </a:tc>
              </a:tr>
              <a:tr h="452163">
                <a:tc>
                  <a:txBody>
                    <a:bodyPr/>
                    <a:lstStyle/>
                    <a:p>
                      <a:pPr algn="just" fontAlgn="ctr"/>
                      <a:r>
                        <a:rPr lang="tr-TR" sz="1300" b="0" i="0" u="none" strike="noStrike">
                          <a:solidFill>
                            <a:srgbClr val="000000"/>
                          </a:solidFill>
                          <a:effectLst/>
                          <a:latin typeface="Calibri" panose="020F0502020204030204" pitchFamily="34" charset="0"/>
                        </a:rPr>
                        <a:t>Ulusal Uluslararası Destek Kuruluşları</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Katma Değer Yaratan Projeler Üretilerek Bilimin Yaygınlaştırılması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Devam eden ve başvuru aşamasında olan projeler mevcuttur.</a:t>
                      </a:r>
                    </a:p>
                  </a:txBody>
                  <a:tcPr/>
                </a:tc>
              </a:tr>
              <a:tr h="559905">
                <a:tc>
                  <a:txBody>
                    <a:bodyPr/>
                    <a:lstStyle/>
                    <a:p>
                      <a:pPr algn="just" fontAlgn="ctr"/>
                      <a:r>
                        <a:rPr lang="tr-TR" sz="1300" b="0" i="0" u="none" strike="noStrike" dirty="0">
                          <a:solidFill>
                            <a:srgbClr val="000000"/>
                          </a:solidFill>
                          <a:effectLst/>
                          <a:latin typeface="Calibri" panose="020F0502020204030204" pitchFamily="34" charset="0"/>
                        </a:rPr>
                        <a:t>Akdeniz Üniversitesi </a:t>
                      </a:r>
                      <a:r>
                        <a:rPr lang="tr-TR" sz="1300" b="0" i="0" u="none" strike="noStrike" dirty="0" err="1">
                          <a:solidFill>
                            <a:srgbClr val="000000"/>
                          </a:solidFill>
                          <a:effectLst/>
                          <a:latin typeface="Calibri" panose="020F0502020204030204" pitchFamily="34" charset="0"/>
                        </a:rPr>
                        <a:t>Teknokenti</a:t>
                      </a:r>
                      <a:endParaRPr lang="tr-TR" sz="13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Staj imkanlarının verilmesi,  Firmaların konferans desteği, başlangıç firmaları için mekan sağlanması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Yeni</a:t>
                      </a:r>
                      <a:r>
                        <a:rPr lang="tr-TR" sz="1300" baseline="0" dirty="0" smtClean="0"/>
                        <a:t> işbirlikleri için çalışmalar yapıldı.</a:t>
                      </a:r>
                      <a:endParaRPr lang="tr-TR" sz="1300" dirty="0" smtClean="0"/>
                    </a:p>
                  </a:txBody>
                  <a:tcPr/>
                </a:tc>
              </a:tr>
              <a:tr h="743596">
                <a:tc>
                  <a:txBody>
                    <a:bodyPr/>
                    <a:lstStyle/>
                    <a:p>
                      <a:pPr algn="just" fontAlgn="ctr"/>
                      <a:r>
                        <a:rPr lang="tr-TR" sz="1300" b="0" i="0" u="none" strike="noStrike" dirty="0">
                          <a:solidFill>
                            <a:srgbClr val="000000"/>
                          </a:solidFill>
                          <a:effectLst/>
                          <a:latin typeface="Calibri" panose="020F0502020204030204" pitchFamily="34" charset="0"/>
                        </a:rPr>
                        <a:t>Fakültenin Diğer Bölümleri</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Ortak Araştırma ve Geliştirme Faaliyetleri, Ders ve Akademik Çalışmalar İçin Destek-Güçlü İletişim ve Empati-Kurumsal Yapı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err="1" smtClean="0"/>
                        <a:t>Nanoteknoloji</a:t>
                      </a:r>
                      <a:r>
                        <a:rPr lang="tr-TR" sz="1300" baseline="0" dirty="0" smtClean="0"/>
                        <a:t> ve Malzeme Mühendisliği bölümü ile araştırma çalışmalarının yapılması planlandı.</a:t>
                      </a:r>
                      <a:endParaRPr lang="tr-TR" sz="1300" dirty="0" smtClean="0"/>
                    </a:p>
                  </a:txBody>
                  <a:tcPr/>
                </a:tc>
              </a:tr>
              <a:tr h="452163">
                <a:tc>
                  <a:txBody>
                    <a:bodyPr/>
                    <a:lstStyle/>
                    <a:p>
                      <a:pPr algn="just" fontAlgn="ctr"/>
                      <a:r>
                        <a:rPr lang="tr-TR" sz="1300" b="0" i="0" u="none" strike="noStrike">
                          <a:solidFill>
                            <a:srgbClr val="000000"/>
                          </a:solidFill>
                          <a:effectLst/>
                          <a:latin typeface="Calibri" panose="020F0502020204030204" pitchFamily="34" charset="0"/>
                        </a:rPr>
                        <a:t>Hakemli Dergiler</a:t>
                      </a:r>
                    </a:p>
                  </a:txBody>
                  <a:tcPr marL="9525" marR="9525" marT="9525" marB="0" anchor="ctr"/>
                </a:tc>
                <a:tc>
                  <a:txBody>
                    <a:bodyPr/>
                    <a:lstStyle/>
                    <a:p>
                      <a:pPr algn="just" fontAlgn="ctr"/>
                      <a:r>
                        <a:rPr lang="tr-TR" sz="1300" b="0" i="0" u="none" strike="noStrike">
                          <a:solidFill>
                            <a:srgbClr val="000000"/>
                          </a:solidFill>
                          <a:effectLst/>
                          <a:latin typeface="Calibri" panose="020F0502020204030204" pitchFamily="34" charset="0"/>
                        </a:rPr>
                        <a:t> Yayınların Yapılması</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Yapılan yayınlarla bu</a:t>
                      </a:r>
                      <a:r>
                        <a:rPr lang="tr-TR" sz="1300" baseline="0" dirty="0" smtClean="0"/>
                        <a:t> beklentiyi karşılandı. </a:t>
                      </a:r>
                      <a:endParaRPr lang="tr-TR" sz="1300" dirty="0" smtClean="0"/>
                    </a:p>
                  </a:txBody>
                  <a:tcPr/>
                </a:tc>
              </a:tr>
              <a:tr h="635854">
                <a:tc>
                  <a:txBody>
                    <a:bodyPr/>
                    <a:lstStyle/>
                    <a:p>
                      <a:pPr algn="just" fontAlgn="ctr"/>
                      <a:r>
                        <a:rPr lang="tr-TR" sz="1300" b="0" i="0" u="none" strike="noStrike">
                          <a:solidFill>
                            <a:srgbClr val="000000"/>
                          </a:solidFill>
                          <a:effectLst/>
                          <a:latin typeface="Calibri" panose="020F0502020204030204" pitchFamily="34" charset="0"/>
                        </a:rPr>
                        <a:t>MÜDEK</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Müfredat ve ders </a:t>
                      </a:r>
                      <a:r>
                        <a:rPr lang="tr-TR" sz="1300" b="0" i="0" u="none" strike="noStrike" dirty="0" smtClean="0">
                          <a:solidFill>
                            <a:srgbClr val="000000"/>
                          </a:solidFill>
                          <a:effectLst/>
                          <a:latin typeface="Calibri" panose="020F0502020204030204" pitchFamily="34" charset="0"/>
                        </a:rPr>
                        <a:t>standartlarının </a:t>
                      </a:r>
                      <a:r>
                        <a:rPr lang="tr-TR" sz="1300" b="0" i="0" u="none" strike="noStrike" dirty="0">
                          <a:solidFill>
                            <a:srgbClr val="000000"/>
                          </a:solidFill>
                          <a:effectLst/>
                          <a:latin typeface="Calibri" panose="020F0502020204030204" pitchFamily="34" charset="0"/>
                        </a:rPr>
                        <a:t>oluşturulması - akreditasyon belgelerinin edinilmesi</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MÜDEK</a:t>
                      </a:r>
                      <a:r>
                        <a:rPr lang="tr-TR" sz="1300" baseline="0" dirty="0" smtClean="0"/>
                        <a:t> standartları için bölüm düzeyinde çalışmalar yapıldı halen devam etmektedir. </a:t>
                      </a:r>
                      <a:endParaRPr lang="tr-TR" sz="1300" dirty="0" smtClean="0"/>
                    </a:p>
                  </a:txBody>
                  <a:tcPr/>
                </a:tc>
              </a:tr>
            </a:tbl>
          </a:graphicData>
        </a:graphic>
      </p:graphicFrame>
      <p:pic>
        <p:nvPicPr>
          <p:cNvPr id="6"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3294941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83639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498912116"/>
              </p:ext>
            </p:extLst>
          </p:nvPr>
        </p:nvGraphicFramePr>
        <p:xfrm>
          <a:off x="621903" y="1504169"/>
          <a:ext cx="8064897" cy="2362701"/>
        </p:xfrm>
        <a:graphic>
          <a:graphicData uri="http://schemas.openxmlformats.org/drawingml/2006/table">
            <a:tbl>
              <a:tblPr firstRow="1" bandRow="1">
                <a:tableStyleId>{00A15C55-8517-42AA-B614-E9B94910E393}</a:tableStyleId>
              </a:tblPr>
              <a:tblGrid>
                <a:gridCol w="2688299"/>
                <a:gridCol w="2688299"/>
                <a:gridCol w="2688299"/>
              </a:tblGrid>
              <a:tr h="504056">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tr>
              <a:tr h="370840">
                <a:tc>
                  <a:txBody>
                    <a:bodyPr/>
                    <a:lstStyle/>
                    <a:p>
                      <a:pPr algn="just" fontAlgn="ctr"/>
                      <a:r>
                        <a:rPr lang="tr-TR" sz="1300" b="0" i="0" u="none" strike="noStrike">
                          <a:solidFill>
                            <a:srgbClr val="000000"/>
                          </a:solidFill>
                          <a:effectLst/>
                          <a:latin typeface="Calibri" panose="020F0502020204030204" pitchFamily="34" charset="0"/>
                        </a:rPr>
                        <a:t>Kısmi zamanlı olarak çalışan öğrenciler</a:t>
                      </a:r>
                    </a:p>
                  </a:txBody>
                  <a:tcPr marL="9525" marR="9525" marT="9525" marB="0" anchor="ctr"/>
                </a:tc>
                <a:tc>
                  <a:txBody>
                    <a:bodyPr/>
                    <a:lstStyle/>
                    <a:p>
                      <a:pPr algn="just" fontAlgn="ctr"/>
                      <a:r>
                        <a:rPr lang="tr-TR" sz="1300" b="0" i="0" u="none" strike="noStrike">
                          <a:solidFill>
                            <a:srgbClr val="000000"/>
                          </a:solidFill>
                          <a:effectLst/>
                          <a:latin typeface="Calibri" panose="020F0502020204030204" pitchFamily="34" charset="0"/>
                        </a:rPr>
                        <a:t>Ücret, tecrübe edinme, verimli çalışma ortamı ve  iş üretme</a:t>
                      </a:r>
                    </a:p>
                  </a:txBody>
                  <a:tcPr marL="9525" marR="9525" marT="9525" marB="0" anchor="ctr"/>
                </a:tc>
                <a:tc>
                  <a:txBody>
                    <a:bodyPr/>
                    <a:lstStyle/>
                    <a:p>
                      <a:r>
                        <a:rPr lang="tr-TR" sz="1300" dirty="0" smtClean="0"/>
                        <a:t>Karşılandı/Şikayet alınmadı.</a:t>
                      </a:r>
                      <a:endParaRPr lang="tr-TR" sz="1300" dirty="0"/>
                    </a:p>
                  </a:txBody>
                  <a:tcPr/>
                </a:tc>
              </a:tr>
              <a:tr h="370840">
                <a:tc>
                  <a:txBody>
                    <a:bodyPr/>
                    <a:lstStyle/>
                    <a:p>
                      <a:pPr algn="just" fontAlgn="ctr"/>
                      <a:r>
                        <a:rPr lang="tr-TR" sz="1300" b="0" i="0" u="none" strike="noStrike" dirty="0">
                          <a:solidFill>
                            <a:srgbClr val="000000"/>
                          </a:solidFill>
                          <a:effectLst/>
                          <a:latin typeface="Calibri" panose="020F0502020204030204" pitchFamily="34" charset="0"/>
                        </a:rPr>
                        <a:t>IEEE</a:t>
                      </a:r>
                    </a:p>
                  </a:txBody>
                  <a:tcPr marL="9525" marR="9525" marT="9525" marB="0" anchor="ctr"/>
                </a:tc>
                <a:tc>
                  <a:txBody>
                    <a:bodyPr/>
                    <a:lstStyle/>
                    <a:p>
                      <a:pPr algn="just" fontAlgn="ctr"/>
                      <a:r>
                        <a:rPr lang="tr-TR" sz="1300" b="0" i="0" u="none" strike="noStrike" dirty="0">
                          <a:solidFill>
                            <a:srgbClr val="000000"/>
                          </a:solidFill>
                          <a:effectLst/>
                          <a:latin typeface="Calibri" panose="020F0502020204030204" pitchFamily="34" charset="0"/>
                        </a:rPr>
                        <a:t>Akademik çalışmalar, konferanslar ve seminerler düzenlenmesi</a:t>
                      </a: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dirty="0" smtClean="0"/>
                        <a:t>IEEE  dergilerinde yayınlanmak üzere araştırma çalışmaları devam etmektedir. </a:t>
                      </a:r>
                      <a:r>
                        <a:rPr lang="tr-TR" sz="1300" b="0" i="0" u="none" strike="noStrike" dirty="0" smtClean="0">
                          <a:solidFill>
                            <a:srgbClr val="000000"/>
                          </a:solidFill>
                          <a:effectLst/>
                          <a:latin typeface="Calibri" panose="020F0502020204030204" pitchFamily="34" charset="0"/>
                        </a:rPr>
                        <a:t>konferanslar ve seminerler düzenlenmesi için çalışmalar yapılmaktadır.</a:t>
                      </a:r>
                    </a:p>
                  </a:txBody>
                  <a:tcPr/>
                </a:tc>
              </a:tr>
              <a:tr h="370840">
                <a:tc>
                  <a:txBody>
                    <a:bodyPr/>
                    <a:lstStyle/>
                    <a:p>
                      <a:pPr algn="just" fontAlgn="ctr"/>
                      <a:r>
                        <a:rPr lang="tr-TR" sz="1300" b="0" i="0" u="none" strike="noStrike" dirty="0" smtClean="0">
                          <a:solidFill>
                            <a:srgbClr val="000000"/>
                          </a:solidFill>
                          <a:effectLst/>
                          <a:latin typeface="Calibri" panose="020F0502020204030204" pitchFamily="34" charset="0"/>
                        </a:rPr>
                        <a:t>Fakülte dışı akademisyenler</a:t>
                      </a:r>
                      <a:endParaRPr lang="tr-TR" sz="13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just" fontAlgn="ctr"/>
                      <a:r>
                        <a:rPr lang="tr-TR" sz="1300" b="0" i="0" u="none" strike="noStrike" dirty="0" smtClean="0">
                          <a:solidFill>
                            <a:srgbClr val="000000"/>
                          </a:solidFill>
                          <a:effectLst/>
                          <a:latin typeface="Calibri" panose="020F0502020204030204" pitchFamily="34" charset="0"/>
                        </a:rPr>
                        <a:t>Uygun eğitim</a:t>
                      </a:r>
                      <a:r>
                        <a:rPr lang="tr-TR" sz="1300" b="0" i="0" u="none" strike="noStrike" baseline="0" dirty="0" smtClean="0">
                          <a:solidFill>
                            <a:srgbClr val="000000"/>
                          </a:solidFill>
                          <a:effectLst/>
                          <a:latin typeface="Calibri" panose="020F0502020204030204" pitchFamily="34" charset="0"/>
                        </a:rPr>
                        <a:t> ortamının sağlanması</a:t>
                      </a:r>
                      <a:endParaRPr lang="tr-TR" sz="13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0" i="0" u="none" strike="noStrike" dirty="0" smtClean="0">
                          <a:solidFill>
                            <a:srgbClr val="000000"/>
                          </a:solidFill>
                          <a:effectLst/>
                          <a:latin typeface="Calibri" panose="020F0502020204030204" pitchFamily="34" charset="0"/>
                        </a:rPr>
                        <a:t>Uygun ortam sağlanmaktadır.</a:t>
                      </a:r>
                    </a:p>
                  </a:txBody>
                  <a:tcPr/>
                </a:tc>
              </a:tr>
            </a:tbl>
          </a:graphicData>
        </a:graphic>
      </p:graphicFrame>
      <p:pic>
        <p:nvPicPr>
          <p:cNvPr id="6"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897079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2" name="Resim 1"/>
          <p:cNvPicPr>
            <a:picLocks noChangeAspect="1"/>
          </p:cNvPicPr>
          <p:nvPr/>
        </p:nvPicPr>
        <p:blipFill>
          <a:blip r:embed="rId3"/>
          <a:stretch>
            <a:fillRect/>
          </a:stretch>
        </p:blipFill>
        <p:spPr>
          <a:xfrm>
            <a:off x="0" y="1532985"/>
            <a:ext cx="8748291" cy="4819650"/>
          </a:xfrm>
          <a:prstGeom prst="rect">
            <a:avLst/>
          </a:prstGeom>
        </p:spPr>
      </p:pic>
    </p:spTree>
    <p:extLst>
      <p:ext uri="{BB962C8B-B14F-4D97-AF65-F5344CB8AC3E}">
        <p14:creationId xmlns:p14="http://schemas.microsoft.com/office/powerpoint/2010/main" val="3041654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9</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3" name="Resim 2"/>
          <p:cNvPicPr>
            <a:picLocks noChangeAspect="1"/>
          </p:cNvPicPr>
          <p:nvPr/>
        </p:nvPicPr>
        <p:blipFill>
          <a:blip r:embed="rId3"/>
          <a:stretch>
            <a:fillRect/>
          </a:stretch>
        </p:blipFill>
        <p:spPr>
          <a:xfrm>
            <a:off x="519906" y="1532985"/>
            <a:ext cx="8166894" cy="4838700"/>
          </a:xfrm>
          <a:prstGeom prst="rect">
            <a:avLst/>
          </a:prstGeom>
        </p:spPr>
      </p:pic>
    </p:spTree>
    <p:extLst>
      <p:ext uri="{BB962C8B-B14F-4D97-AF65-F5344CB8AC3E}">
        <p14:creationId xmlns:p14="http://schemas.microsoft.com/office/powerpoint/2010/main" val="2591762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1625</TotalTime>
  <Words>2452</Words>
  <Application>Microsoft Office PowerPoint</Application>
  <PresentationFormat>Ekran Gösterisi (4:3)</PresentationFormat>
  <Paragraphs>941</Paragraphs>
  <Slides>38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38</vt:i4>
      </vt:variant>
    </vt:vector>
  </HeadingPairs>
  <TitlesOfParts>
    <vt:vector size="43" baseType="lpstr">
      <vt:lpstr>Arial</vt:lpstr>
      <vt:lpstr>Calibri</vt:lpstr>
      <vt:lpstr>Tahoma</vt:lpstr>
      <vt:lpstr>Wingdings</vt:lpstr>
      <vt:lpstr>Ofis Teması</vt:lpstr>
      <vt:lpstr>2018 YILI  NİSAN-EKİM YGG SUNUMU  ELEKTRİK-ELEKTRONİK MÜHENDİSLİĞİ SÜRECİ  15/11/2018</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YILI  YGG SUNUMU    28.05.016</dc:title>
  <dc:creator>Banu Yuksel</dc:creator>
  <cp:lastModifiedBy>dyvd</cp:lastModifiedBy>
  <cp:revision>63</cp:revision>
  <dcterms:created xsi:type="dcterms:W3CDTF">2016-08-26T15:45:58Z</dcterms:created>
  <dcterms:modified xsi:type="dcterms:W3CDTF">2018-11-15T18:21:56Z</dcterms:modified>
</cp:coreProperties>
</file>