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8" r:id="rId3"/>
    <p:sldId id="301" r:id="rId4"/>
    <p:sldId id="302" r:id="rId5"/>
    <p:sldId id="303" r:id="rId6"/>
    <p:sldId id="321" r:id="rId7"/>
    <p:sldId id="304" r:id="rId8"/>
    <p:sldId id="319" r:id="rId9"/>
    <p:sldId id="322" r:id="rId10"/>
    <p:sldId id="323" r:id="rId11"/>
    <p:sldId id="341" r:id="rId12"/>
    <p:sldId id="308" r:id="rId13"/>
    <p:sldId id="329" r:id="rId14"/>
    <p:sldId id="330" r:id="rId15"/>
    <p:sldId id="331" r:id="rId16"/>
    <p:sldId id="332" r:id="rId17"/>
    <p:sldId id="333" r:id="rId18"/>
    <p:sldId id="326" r:id="rId19"/>
    <p:sldId id="327" r:id="rId20"/>
    <p:sldId id="334" r:id="rId21"/>
    <p:sldId id="335" r:id="rId22"/>
    <p:sldId id="338" r:id="rId23"/>
    <p:sldId id="339" r:id="rId24"/>
    <p:sldId id="340" r:id="rId25"/>
    <p:sldId id="278" r:id="rId26"/>
    <p:sldId id="311" r:id="rId27"/>
    <p:sldId id="315" r:id="rId28"/>
    <p:sldId id="318" r:id="rId29"/>
    <p:sldId id="316" r:id="rId30"/>
    <p:sldId id="317" r:id="rId31"/>
    <p:sldId id="294" r:id="rId32"/>
    <p:sldId id="328" r:id="rId33"/>
    <p:sldId id="336" r:id="rId34"/>
    <p:sldId id="337" r:id="rId35"/>
    <p:sldId id="295" r:id="rId36"/>
    <p:sldId id="325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9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afir\Downloads\anket_ortala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Memnuniyet%20anketleri\ekonomi_anket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Öğrenci</a:t>
            </a:r>
            <a:r>
              <a:rPr lang="tr-TR" baseline="0" dirty="0"/>
              <a:t> Memnuniyet Anketi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0486760578514956"/>
          <c:y val="8.6342888814379334E-2"/>
          <c:w val="0.77201975281435031"/>
          <c:h val="0.415721189449419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[anket_ortalama.xlsx]Sayfa1!$C$4:$C$16</c:f>
              <c:strCache>
                <c:ptCount val="13"/>
                <c:pt idx="0">
                  <c:v>Sınıf dışında öğrencilere destek verebilme (Availability to assist students in out of class)</c:v>
                </c:pt>
                <c:pt idx="1">
                  <c:v>Fikir ve bilgilerin iletimi (Communication of ideas and information)</c:v>
                </c:pt>
                <c:pt idx="2">
                  <c:v>Ders hedef ve görevlerinin belirlenmesi (Description of course objectives and assignments)</c:v>
                </c:pt>
                <c:pt idx="3">
                  <c:v>Öğrencilerin katılımını sağlama (Encouraging student participation)</c:v>
                </c:pt>
                <c:pt idx="4">
                  <c:v>Performans için beklentilerin ifadesi (Expression of expectations for performance in this class)</c:v>
                </c:pt>
                <c:pt idx="5">
                  <c:v>Öğrenmeyi kolaylaştırma (Facilitation of learning)</c:v>
                </c:pt>
                <c:pt idx="6">
                  <c:v>Sınavların tarafsızlığı ve değerlendirilmesi (Fairness of exams and evaluation)</c:v>
                </c:pt>
                <c:pt idx="7">
                  <c:v>Dersin bilgisine sahip olma (Knowledge of course content)</c:v>
                </c:pt>
                <c:pt idx="8">
                  <c:v>Ders için hazırlanma (Organization and preparation for the class)</c:v>
                </c:pt>
                <c:pt idx="9">
                  <c:v>Eğitimcinin genel değerlendirmesi (Overall assessment of instructor)</c:v>
                </c:pt>
                <c:pt idx="10">
                  <c:v>Öğrencilere saygı ve alaka (Respect and concern for students)</c:v>
                </c:pt>
                <c:pt idx="11">
                  <c:v>Derse ilgiyi teşvik etme (Stimulation of interest in course)</c:v>
                </c:pt>
                <c:pt idx="12">
                  <c:v>Zaman yönetimi (Time management)</c:v>
                </c:pt>
              </c:strCache>
            </c:strRef>
          </c:cat>
          <c:val>
            <c:numRef>
              <c:f>[anket_ortalama.xlsx]Sayfa1!$D$4:$D$16</c:f>
              <c:numCache>
                <c:formatCode>General</c:formatCode>
                <c:ptCount val="13"/>
                <c:pt idx="0">
                  <c:v>75.56</c:v>
                </c:pt>
                <c:pt idx="1">
                  <c:v>75.53</c:v>
                </c:pt>
                <c:pt idx="2">
                  <c:v>74.819999999999993</c:v>
                </c:pt>
                <c:pt idx="3">
                  <c:v>74.739999999999995</c:v>
                </c:pt>
                <c:pt idx="4">
                  <c:v>74.64</c:v>
                </c:pt>
                <c:pt idx="5">
                  <c:v>75.16</c:v>
                </c:pt>
                <c:pt idx="6">
                  <c:v>75.12</c:v>
                </c:pt>
                <c:pt idx="7">
                  <c:v>75.19</c:v>
                </c:pt>
                <c:pt idx="8">
                  <c:v>75.040000000000006</c:v>
                </c:pt>
                <c:pt idx="9">
                  <c:v>75.55</c:v>
                </c:pt>
                <c:pt idx="10">
                  <c:v>76.56</c:v>
                </c:pt>
                <c:pt idx="11">
                  <c:v>74.83</c:v>
                </c:pt>
                <c:pt idx="12">
                  <c:v>75.52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9F-4D39-82E2-6CEBF94FE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688080"/>
        <c:axId val="-50696784"/>
      </c:barChart>
      <c:catAx>
        <c:axId val="-5068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96784"/>
        <c:crosses val="autoZero"/>
        <c:auto val="1"/>
        <c:lblAlgn val="ctr"/>
        <c:lblOffset val="100"/>
        <c:noMultiLvlLbl val="0"/>
      </c:catAx>
      <c:valAx>
        <c:axId val="-5069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8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Öğrenci Memnuniyeti Anketi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Sayfa1!$D$5:$D$15</c:f>
              <c:strCache>
                <c:ptCount val="11"/>
                <c:pt idx="0">
                  <c:v>Dersin içeriği beklentilerimi karşıladı</c:v>
                </c:pt>
                <c:pt idx="1">
                  <c:v>Ders içerikleri uluslararası platformda da geçerlidir</c:v>
                </c:pt>
                <c:pt idx="2">
                  <c:v>Ders programları ihtiyaçlar ve beklentilere göre güncellenir</c:v>
                </c:pt>
                <c:pt idx="3">
                  <c:v>Ders beni çalışma hayatına hazırlayacak şekilde kurgulanmıştı</c:v>
                </c:pt>
                <c:pt idx="4">
                  <c:v>Dersin içeriği düşündürücü ve merak uyandırıcı idi</c:v>
                </c:pt>
                <c:pt idx="5">
                  <c:v>Ders sayesinde yabancı dil ders dinleme ve derse katılma yeteneğim gelişti</c:v>
                </c:pt>
                <c:pt idx="6">
                  <c:v>Ders sayesinde akademik yazma yeteneğim gelişti</c:v>
                </c:pt>
                <c:pt idx="7">
                  <c:v>Bu ders sayesinde toplum önünde konuşma ve sunum yapma yeteneğim gelişti</c:v>
                </c:pt>
                <c:pt idx="8">
                  <c:v>Bu ders sayesinde bilgiyi analiz etme, yorumlama, ve yeni bilgilere ulaşma yeteneklerim gelişti</c:v>
                </c:pt>
                <c:pt idx="9">
                  <c:v>Bu ders sayesinde karmaşık sorunlarla karşılaştığımda alternatif çözümler üretme yeteneklerim gelişti</c:v>
                </c:pt>
                <c:pt idx="10">
                  <c:v>Derslerde kullanılmak üzere yeni teknolojik teçhizatlar (projeksiyon vb…) mevcuttur</c:v>
                </c:pt>
              </c:strCache>
            </c:strRef>
          </c:cat>
          <c:val>
            <c:numRef>
              <c:f>Sayfa1!$O$5:$O$15</c:f>
              <c:numCache>
                <c:formatCode>0.00</c:formatCode>
                <c:ptCount val="11"/>
                <c:pt idx="0">
                  <c:v>74.654497354497352</c:v>
                </c:pt>
                <c:pt idx="1">
                  <c:v>76.794179894179891</c:v>
                </c:pt>
                <c:pt idx="2">
                  <c:v>75.116931216931221</c:v>
                </c:pt>
                <c:pt idx="3">
                  <c:v>74.408994708994697</c:v>
                </c:pt>
                <c:pt idx="4">
                  <c:v>74.223809523809521</c:v>
                </c:pt>
                <c:pt idx="5">
                  <c:v>74.760317460317466</c:v>
                </c:pt>
                <c:pt idx="6">
                  <c:v>73.101058201058194</c:v>
                </c:pt>
                <c:pt idx="7">
                  <c:v>73.138095238095232</c:v>
                </c:pt>
                <c:pt idx="8">
                  <c:v>75.228571428571442</c:v>
                </c:pt>
                <c:pt idx="9">
                  <c:v>74.447619047619057</c:v>
                </c:pt>
                <c:pt idx="10">
                  <c:v>74.67619047619047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0-498E-B154-6BE6B55DB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0687536"/>
        <c:axId val="-50686992"/>
      </c:barChart>
      <c:catAx>
        <c:axId val="-5068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86992"/>
        <c:crosses val="autoZero"/>
        <c:auto val="1"/>
        <c:lblAlgn val="ctr"/>
        <c:lblOffset val="100"/>
        <c:noMultiLvlLbl val="0"/>
      </c:catAx>
      <c:valAx>
        <c:axId val="-506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8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Danışmanlık Memnuniyet</a:t>
            </a:r>
            <a:r>
              <a:rPr lang="tr-TR" baseline="0" dirty="0"/>
              <a:t> Anketi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Sayfa1!$H$6:$H$10</c:f>
              <c:strCache>
                <c:ptCount val="5"/>
                <c:pt idx="0">
                  <c:v>Her öğrenciye bir danışman atanmaktadır</c:v>
                </c:pt>
                <c:pt idx="1">
                  <c:v>Danışmanım bana gerekli zamanı ayırmaktadır</c:v>
                </c:pt>
                <c:pt idx="2">
                  <c:v>Ders saatleri dışında da danışmanlarıma ulaşmak ve görüşmek mümkündür</c:v>
                </c:pt>
                <c:pt idx="3">
                  <c:v>Danışmanım akademik gelişimimi izlemektedir</c:v>
                </c:pt>
                <c:pt idx="4">
                  <c:v>Mezuniyet sonrası iş olanakları ile ilgili olarak öğrencilere bilgi sunulmaktadır</c:v>
                </c:pt>
              </c:strCache>
            </c:strRef>
          </c:cat>
          <c:val>
            <c:numRef>
              <c:f>Sayfa1!$P$6:$P$10</c:f>
              <c:numCache>
                <c:formatCode>General</c:formatCode>
                <c:ptCount val="5"/>
                <c:pt idx="0">
                  <c:v>90.75</c:v>
                </c:pt>
                <c:pt idx="1">
                  <c:v>90.15</c:v>
                </c:pt>
                <c:pt idx="2">
                  <c:v>85.58</c:v>
                </c:pt>
                <c:pt idx="3">
                  <c:v>68.55</c:v>
                </c:pt>
                <c:pt idx="4">
                  <c:v>46.95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24-4B7A-8775-92171F54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694608"/>
        <c:axId val="-506886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Sayfa1!$I$6:$I$10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224-4B7A-8775-92171F54DDA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Sayfa1!$J$6:$J$10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C224-4B7A-8775-92171F54DDA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Sayfa1!$K$6:$K$10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C224-4B7A-8775-92171F54DDA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Sayfa1!$L$6:$L$10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C224-4B7A-8775-92171F54DDA5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Sayfa1!$M$6:$M$10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C224-4B7A-8775-92171F54DDA5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Sayfa1!$N$6:$N$10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C224-4B7A-8775-92171F54DDA5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Sayfa1!$H$6:$H$10</c15:sqref>
                        </c15:formulaRef>
                      </c:ext>
                    </c:extLst>
                    <c:strCache>
                      <c:ptCount val="5"/>
                      <c:pt idx="0">
                        <c:v>Her öğrenciye bir danışman atanmaktadır</c:v>
                      </c:pt>
                      <c:pt idx="1">
                        <c:v>Danışmanım bana gerekli zamanı ayırmaktadır</c:v>
                      </c:pt>
                      <c:pt idx="2">
                        <c:v>Ders saatleri dışında da danışmanlarıma ulaşmak ve görüşmek mümkündür</c:v>
                      </c:pt>
                      <c:pt idx="3">
                        <c:v>Danışmanım akademik gelişimimi izlemektedir</c:v>
                      </c:pt>
                      <c:pt idx="4">
                        <c:v>Mezuniyet sonrası iş olanakları ile ilgili olarak öğrencilere bilgi sunulmaktadır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Sayfa1!$O$6:$O$10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C224-4B7A-8775-92171F54DDA5}"/>
                  </c:ext>
                </c:extLst>
              </c15:ser>
            </c15:filteredBarSeries>
          </c:ext>
        </c:extLst>
      </c:barChart>
      <c:catAx>
        <c:axId val="-506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88624"/>
        <c:crosses val="autoZero"/>
        <c:auto val="1"/>
        <c:lblAlgn val="ctr"/>
        <c:lblOffset val="100"/>
        <c:noMultiLvlLbl val="0"/>
      </c:catAx>
      <c:valAx>
        <c:axId val="-5068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069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22.11.2018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22.11.2018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2838177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2018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NİSAN-EKİM 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EKONOMİ BÖLÜMÜ KALİTE SÜRECİ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/>
              <a:t>14/11/2018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7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 FORMU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119187"/>
            <a:ext cx="8848725" cy="5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7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 FORMU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76" y="764704"/>
            <a:ext cx="8724900" cy="55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446"/>
            <a:ext cx="911494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9036496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99999"/>
            <a:ext cx="9169329" cy="55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9999"/>
            <a:ext cx="9144000" cy="5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00174"/>
            <a:ext cx="9144001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03848" y="838334"/>
            <a:ext cx="31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KALİTE FAALİYET PLANI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6752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36712"/>
            <a:ext cx="884599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71045" y="838334"/>
            <a:ext cx="299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RİSK ANALİZİ (Devam)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537"/>
            <a:ext cx="9144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14555"/>
              </p:ext>
            </p:extLst>
          </p:nvPr>
        </p:nvGraphicFramePr>
        <p:xfrm>
          <a:off x="683568" y="1234425"/>
          <a:ext cx="7560840" cy="439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 Yön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Antalya ilinde 100% İngilizce eğitim veren tek ekonomi bölümü olması.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En önemli paydaşlarımızdan olan öğrencilerimizin bölümde görev yapan tüm akademisyenlere çok rahat ulaşabilmesi.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Bölümümüzde güçlü akademik backgrounda sahip eğitmenlerimizin yanında reel sektör tecrübesi yüksek seviyede olan eğitmenlere de sahip olması.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Bölümde görev yapan akademisyenlerin çalışma alanlarını çeşitlendirebilme kabiliyet ve imkanına sahip olması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Bölümün burs seçeneklerinin fazla olması ( 2018-2018 Eğitim Öğretim yılında kontenjan 60, burslu öğrenci sayısı 54 )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Öğrencilerimiz tarafından yönetilen ekonomi kulübünün işlevselliğini yeniden kazanması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Erasmus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programlarına öğrenci gönderme konusunda etkin rol oynaması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Bölümümüzde görev yapan yabancı öğretim üyelerimizin Avrupa Ekolünden gelmesi.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endParaRPr lang="tr-TR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53395" y="838334"/>
            <a:ext cx="842570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RİSK ANALİZİ (Devam)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Bu ve takip eden slayttaki riskler için gerekli birimlere bildirim yapılmıştır ve ilgili birimlerden </a:t>
            </a:r>
            <a:r>
              <a:rPr lang="tr-TR" sz="1050" b="1" dirty="0" err="1" smtClean="0">
                <a:solidFill>
                  <a:srgbClr val="FF0000"/>
                </a:solidFill>
              </a:rPr>
              <a:t>termin</a:t>
            </a:r>
            <a:r>
              <a:rPr lang="tr-TR" sz="1050" b="1" dirty="0" smtClean="0">
                <a:solidFill>
                  <a:srgbClr val="FF0000"/>
                </a:solidFill>
              </a:rPr>
              <a:t> tarihleri ve alınacak aksiyonlar beklenmektedir.</a:t>
            </a:r>
            <a:endParaRPr lang="tr-TR" sz="105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8505825" cy="53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71045" y="838334"/>
            <a:ext cx="299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RİSK ANALİZİ (Devam)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9063"/>
            <a:ext cx="8696325" cy="55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/>
          <p:cNvGraphicFramePr>
            <a:graphicFrameLocks/>
          </p:cNvGraphicFramePr>
          <p:nvPr>
            <p:extLst/>
          </p:nvPr>
        </p:nvGraphicFramePr>
        <p:xfrm>
          <a:off x="251520" y="1277471"/>
          <a:ext cx="8784976" cy="495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5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xmlns="" id="{FE49ED6B-EC61-4F83-AA7C-D32B1F35D6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568" y="1837607"/>
          <a:ext cx="8003232" cy="432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xmlns="" id="{6C521FAE-EAD6-44F8-9E10-36EDAB384F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568" y="1837607"/>
          <a:ext cx="8003232" cy="432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8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" y="1369542"/>
            <a:ext cx="9123566" cy="5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83651"/>
            <a:ext cx="8784976" cy="51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25323"/>
            <a:ext cx="8856984" cy="54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" y="1524000"/>
            <a:ext cx="90160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25323"/>
            <a:ext cx="9036496" cy="54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92726"/>
              </p:ext>
            </p:extLst>
          </p:nvPr>
        </p:nvGraphicFramePr>
        <p:xfrm>
          <a:off x="395536" y="1777925"/>
          <a:ext cx="7560840" cy="361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aseline="0" dirty="0"/>
                        <a:t>Zayıf </a:t>
                      </a:r>
                      <a:r>
                        <a:rPr lang="tr-TR" sz="2000" baseline="0" dirty="0" smtClean="0"/>
                        <a:t>Yön 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Bölümde akademisyen eksikliği nedeni ile iş yükünün yüksek olması ve akademisyenlerin "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teaching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" sisteminden "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" sistemine geçememesi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 (Güçlü Yöne Döndü)</a:t>
                      </a:r>
                      <a:endParaRPr lang="tr-T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Reel sektör ile yeterince sinerji yaratılamaması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 mezunları ile yeterince ilgilenilmemesi. İlişkilerin bireysel tandanslı olması.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 müfredatının gerek Türkiye şartları gerekse de dünya şartları ile uyumlu olmaması ve daha önce kurulan sistemin değiştirilmesinde zorluk yaşanması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Öğretim üyelerinin idari yüklerinin fazlalığı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Uluslararası geçerliliğe sahip akreditasyon ve belgelerin bulunmaması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Bölüme ait staj yönetmeliğinin olmaması nedeni ile öğrenci taleplerine cevap verilememesi.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Bölüme ait yüksek lisans ve doktora programının olmaması.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" y="1619250"/>
            <a:ext cx="9123566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RAPORU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" y="1133474"/>
            <a:ext cx="9123567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RAPORU (devam)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92066"/>
            <a:ext cx="9036496" cy="55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Nisan-Ekim 2018 </a:t>
            </a:r>
            <a:r>
              <a:rPr lang="tr-TR" b="1" dirty="0" smtClean="0"/>
              <a:t>aralığında </a:t>
            </a:r>
            <a:r>
              <a:rPr lang="tr-TR" b="1" dirty="0" smtClean="0"/>
              <a:t>sürecimizle </a:t>
            </a:r>
            <a:r>
              <a:rPr lang="tr-TR" b="1" dirty="0" smtClean="0"/>
              <a:t>ilgili gelen </a:t>
            </a:r>
            <a:r>
              <a:rPr lang="tr-TR" b="1" dirty="0" smtClean="0"/>
              <a:t>şikayetimiz bulunmamaktadır.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-25174" y="2636912"/>
            <a:ext cx="916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Son 6 </a:t>
            </a:r>
            <a:r>
              <a:rPr lang="tr-TR" b="1" dirty="0" smtClean="0"/>
              <a:t>ayda sürecimizde herhangi bir değişiklik olmamıştır.</a:t>
            </a:r>
            <a:endParaRPr lang="tr-TR" b="1" dirty="0" smtClean="0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07504" y="1903383"/>
            <a:ext cx="9144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Bölümümüzde</a:t>
            </a:r>
            <a:r>
              <a:rPr lang="en-US" b="1" dirty="0" smtClean="0"/>
              <a:t> </a:t>
            </a:r>
            <a:r>
              <a:rPr lang="en-US" b="1" dirty="0" err="1" smtClean="0"/>
              <a:t>bazı</a:t>
            </a:r>
            <a:r>
              <a:rPr lang="en-US" b="1" dirty="0" smtClean="0"/>
              <a:t> </a:t>
            </a:r>
            <a:r>
              <a:rPr lang="en-US" b="1" dirty="0" err="1" smtClean="0"/>
              <a:t>dersler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dışarıdan</a:t>
            </a:r>
            <a:r>
              <a:rPr lang="en-US" b="1" dirty="0" smtClean="0"/>
              <a:t> </a:t>
            </a:r>
            <a:r>
              <a:rPr lang="en-US" b="1" dirty="0" err="1" smtClean="0"/>
              <a:t>temin</a:t>
            </a:r>
            <a:r>
              <a:rPr lang="en-US" b="1" dirty="0" smtClean="0"/>
              <a:t> </a:t>
            </a:r>
            <a:r>
              <a:rPr lang="en-US" b="1" dirty="0" err="1" smtClean="0"/>
              <a:t>yolu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akademisyen</a:t>
            </a:r>
            <a:r>
              <a:rPr lang="en-US" b="1" dirty="0" smtClean="0"/>
              <a:t> </a:t>
            </a:r>
            <a:r>
              <a:rPr lang="en-US" b="1" dirty="0" err="1" smtClean="0"/>
              <a:t>görevlendirmesi</a:t>
            </a:r>
            <a:r>
              <a:rPr lang="en-US" b="1" dirty="0" smtClean="0"/>
              <a:t> </a:t>
            </a:r>
            <a:r>
              <a:rPr lang="en-US" b="1" dirty="0" err="1" smtClean="0"/>
              <a:t>yapılmaktadır</a:t>
            </a:r>
            <a:r>
              <a:rPr lang="en-US" b="1" dirty="0" smtClean="0"/>
              <a:t>. </a:t>
            </a:r>
            <a:r>
              <a:rPr lang="en-US" b="1" dirty="0" err="1" smtClean="0"/>
              <a:t>Bölüme</a:t>
            </a:r>
            <a:r>
              <a:rPr lang="en-US" b="1" dirty="0" smtClean="0"/>
              <a:t> full time </a:t>
            </a:r>
            <a:r>
              <a:rPr lang="en-US" b="1" dirty="0" err="1" smtClean="0"/>
              <a:t>akademisyen</a:t>
            </a:r>
            <a:r>
              <a:rPr lang="en-US" b="1" dirty="0" smtClean="0"/>
              <a:t> </a:t>
            </a:r>
            <a:r>
              <a:rPr lang="en-US" b="1" dirty="0" err="1" smtClean="0"/>
              <a:t>istihdamının</a:t>
            </a:r>
            <a:r>
              <a:rPr lang="en-US" b="1" dirty="0" smtClean="0"/>
              <a:t> </a:t>
            </a:r>
            <a:r>
              <a:rPr lang="en-US" b="1" dirty="0" err="1" smtClean="0"/>
              <a:t>yapılabilmesi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kadro</a:t>
            </a:r>
            <a:r>
              <a:rPr lang="en-US" b="1" dirty="0" smtClean="0"/>
              <a:t> </a:t>
            </a:r>
            <a:r>
              <a:rPr lang="en-US" b="1" dirty="0" err="1" smtClean="0"/>
              <a:t>tahsisinin</a:t>
            </a:r>
            <a:r>
              <a:rPr lang="en-US" b="1" dirty="0" smtClean="0"/>
              <a:t> </a:t>
            </a:r>
            <a:r>
              <a:rPr lang="en-US" b="1" dirty="0" err="1" smtClean="0"/>
              <a:t>yapılması</a:t>
            </a:r>
            <a:r>
              <a:rPr lang="en-US" b="1" dirty="0" smtClean="0"/>
              <a:t> hem </a:t>
            </a:r>
            <a:r>
              <a:rPr lang="en-US" b="1" dirty="0" err="1" smtClean="0"/>
              <a:t>eğitim</a:t>
            </a:r>
            <a:r>
              <a:rPr lang="en-US" b="1" dirty="0" smtClean="0"/>
              <a:t> </a:t>
            </a:r>
            <a:r>
              <a:rPr lang="en-US" b="1" dirty="0" err="1" smtClean="0"/>
              <a:t>verimi</a:t>
            </a:r>
            <a:r>
              <a:rPr lang="en-US" b="1" dirty="0" smtClean="0"/>
              <a:t> hem de </a:t>
            </a:r>
            <a:r>
              <a:rPr lang="en-US" b="1" dirty="0" err="1" smtClean="0"/>
              <a:t>akademik</a:t>
            </a:r>
            <a:r>
              <a:rPr lang="en-US" b="1" dirty="0" smtClean="0"/>
              <a:t> </a:t>
            </a:r>
            <a:r>
              <a:rPr lang="en-US" b="1" dirty="0" err="1" smtClean="0"/>
              <a:t>çalışmalar</a:t>
            </a:r>
            <a:r>
              <a:rPr lang="en-US" b="1" dirty="0" smtClean="0"/>
              <a:t> </a:t>
            </a:r>
            <a:r>
              <a:rPr lang="en-US" b="1" dirty="0" err="1" smtClean="0"/>
              <a:t>açısından</a:t>
            </a:r>
            <a:r>
              <a:rPr lang="en-US" b="1" dirty="0" smtClean="0"/>
              <a:t> </a:t>
            </a:r>
            <a:r>
              <a:rPr lang="en-US" b="1" dirty="0" err="1" smtClean="0"/>
              <a:t>daha</a:t>
            </a:r>
            <a:r>
              <a:rPr lang="en-US" b="1" dirty="0" smtClean="0"/>
              <a:t> </a:t>
            </a:r>
            <a:r>
              <a:rPr lang="en-US" b="1" dirty="0" err="1" smtClean="0"/>
              <a:t>etkin</a:t>
            </a:r>
            <a:r>
              <a:rPr lang="en-US" b="1" dirty="0" smtClean="0"/>
              <a:t> </a:t>
            </a:r>
            <a:r>
              <a:rPr lang="en-US" b="1" dirty="0" err="1" smtClean="0"/>
              <a:t>olacaktır</a:t>
            </a:r>
            <a:r>
              <a:rPr lang="en-US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/>
              <a:t>Akademik</a:t>
            </a:r>
            <a:r>
              <a:rPr lang="en-US" b="1" dirty="0" smtClean="0"/>
              <a:t> </a:t>
            </a:r>
            <a:r>
              <a:rPr lang="en-US" b="1" dirty="0" err="1" smtClean="0"/>
              <a:t>personelin</a:t>
            </a:r>
            <a:r>
              <a:rPr lang="en-US" b="1" dirty="0"/>
              <a:t> </a:t>
            </a:r>
            <a:r>
              <a:rPr lang="en-US" b="1" dirty="0" err="1" smtClean="0"/>
              <a:t>daha</a:t>
            </a:r>
            <a:r>
              <a:rPr lang="en-US" b="1" dirty="0" smtClean="0"/>
              <a:t> </a:t>
            </a:r>
            <a:r>
              <a:rPr lang="en-US" b="1" dirty="0" err="1" smtClean="0"/>
              <a:t>kaliteli</a:t>
            </a:r>
            <a:r>
              <a:rPr lang="en-US" b="1" dirty="0" smtClean="0"/>
              <a:t> </a:t>
            </a:r>
            <a:r>
              <a:rPr lang="en-US" b="1" dirty="0" err="1" smtClean="0"/>
              <a:t>çalışmalar</a:t>
            </a:r>
            <a:r>
              <a:rPr lang="en-US" b="1" dirty="0" smtClean="0"/>
              <a:t> </a:t>
            </a:r>
            <a:r>
              <a:rPr lang="en-US" b="1" dirty="0" err="1" smtClean="0"/>
              <a:t>yapabilmesi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konferans</a:t>
            </a:r>
            <a:r>
              <a:rPr lang="en-US" b="1" dirty="0" smtClean="0"/>
              <a:t>, </a:t>
            </a:r>
            <a:r>
              <a:rPr lang="en-US" b="1" dirty="0" err="1" smtClean="0"/>
              <a:t>araştırma</a:t>
            </a:r>
            <a:r>
              <a:rPr lang="en-US" b="1" dirty="0" smtClean="0"/>
              <a:t> ve </a:t>
            </a:r>
            <a:r>
              <a:rPr lang="en-US" b="1" dirty="0" err="1" smtClean="0"/>
              <a:t>bunun</a:t>
            </a:r>
            <a:r>
              <a:rPr lang="en-US" b="1" dirty="0" smtClean="0"/>
              <a:t> </a:t>
            </a:r>
            <a:r>
              <a:rPr lang="en-US" b="1" dirty="0" err="1" smtClean="0"/>
              <a:t>gibi</a:t>
            </a:r>
            <a:r>
              <a:rPr lang="en-US" b="1" dirty="0" smtClean="0"/>
              <a:t> </a:t>
            </a:r>
            <a:r>
              <a:rPr lang="en-US" b="1" dirty="0" err="1" smtClean="0"/>
              <a:t>faaliyetler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sağlanan</a:t>
            </a:r>
            <a:r>
              <a:rPr lang="en-US" b="1" dirty="0" smtClean="0"/>
              <a:t> </a:t>
            </a:r>
            <a:r>
              <a:rPr lang="en-US" b="1" dirty="0" err="1" smtClean="0"/>
              <a:t>bütçe</a:t>
            </a:r>
            <a:r>
              <a:rPr lang="en-US" b="1" dirty="0" smtClean="0"/>
              <a:t> </a:t>
            </a:r>
            <a:r>
              <a:rPr lang="en-US" b="1" dirty="0" err="1" smtClean="0"/>
              <a:t>desteğinin</a:t>
            </a:r>
            <a:r>
              <a:rPr lang="en-US" b="1" dirty="0" smtClean="0"/>
              <a:t> </a:t>
            </a:r>
            <a:r>
              <a:rPr lang="en-US" b="1" dirty="0" err="1" smtClean="0"/>
              <a:t>arttırılması</a:t>
            </a:r>
            <a:r>
              <a:rPr lang="en-US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Bölüm </a:t>
            </a:r>
            <a:r>
              <a:rPr lang="en-US" b="1" dirty="0" err="1" smtClean="0"/>
              <a:t>öğrencilerinin</a:t>
            </a:r>
            <a:r>
              <a:rPr lang="en-US" b="1" dirty="0" smtClean="0"/>
              <a:t> </a:t>
            </a:r>
            <a:r>
              <a:rPr lang="en-US" b="1" dirty="0" err="1" smtClean="0"/>
              <a:t>gerek</a:t>
            </a:r>
            <a:r>
              <a:rPr lang="en-US" b="1" dirty="0" smtClean="0"/>
              <a:t> </a:t>
            </a:r>
            <a:r>
              <a:rPr lang="en-US" b="1" dirty="0" err="1" smtClean="0"/>
              <a:t>kamu</a:t>
            </a:r>
            <a:r>
              <a:rPr lang="en-US" b="1" dirty="0" smtClean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özel</a:t>
            </a:r>
            <a:r>
              <a:rPr lang="en-US" b="1" dirty="0" smtClean="0"/>
              <a:t> </a:t>
            </a:r>
            <a:r>
              <a:rPr lang="en-US" b="1" dirty="0" err="1" smtClean="0"/>
              <a:t>kurum</a:t>
            </a:r>
            <a:r>
              <a:rPr lang="en-US" b="1" dirty="0" smtClean="0"/>
              <a:t> ve </a:t>
            </a:r>
            <a:r>
              <a:rPr lang="en-US" b="1" dirty="0" err="1" smtClean="0"/>
              <a:t>kuruluşlarının</a:t>
            </a:r>
            <a:r>
              <a:rPr lang="en-US" b="1" dirty="0" smtClean="0"/>
              <a:t> </a:t>
            </a:r>
            <a:r>
              <a:rPr lang="en-US" b="1" dirty="0" err="1" smtClean="0"/>
              <a:t>ziyareti</a:t>
            </a:r>
            <a:r>
              <a:rPr lang="en-US" b="1" dirty="0" smtClean="0"/>
              <a:t> </a:t>
            </a:r>
            <a:r>
              <a:rPr lang="en-US" b="1" dirty="0" err="1" smtClean="0"/>
              <a:t>gerekse</a:t>
            </a:r>
            <a:r>
              <a:rPr lang="en-US" b="1" dirty="0" smtClean="0"/>
              <a:t> de </a:t>
            </a:r>
            <a:r>
              <a:rPr lang="en-US" b="1" dirty="0" err="1" smtClean="0"/>
              <a:t>bölüm</a:t>
            </a:r>
            <a:r>
              <a:rPr lang="en-US" b="1" dirty="0" smtClean="0"/>
              <a:t> </a:t>
            </a:r>
            <a:r>
              <a:rPr lang="en-US" b="1" dirty="0" err="1" smtClean="0"/>
              <a:t>bünyesinde</a:t>
            </a:r>
            <a:r>
              <a:rPr lang="en-US" b="1" dirty="0" smtClean="0"/>
              <a:t> </a:t>
            </a:r>
            <a:r>
              <a:rPr lang="en-US" b="1" dirty="0" err="1" smtClean="0"/>
              <a:t>düzenlenecek</a:t>
            </a:r>
            <a:r>
              <a:rPr lang="en-US" b="1" dirty="0" smtClean="0"/>
              <a:t> </a:t>
            </a:r>
            <a:r>
              <a:rPr lang="en-US" b="1" dirty="0" err="1" smtClean="0"/>
              <a:t>olan</a:t>
            </a:r>
            <a:r>
              <a:rPr lang="en-US" b="1" dirty="0" smtClean="0"/>
              <a:t> </a:t>
            </a:r>
            <a:r>
              <a:rPr lang="en-US" b="1" dirty="0" err="1" smtClean="0"/>
              <a:t>konferanslara</a:t>
            </a:r>
            <a:r>
              <a:rPr lang="en-US" b="1" dirty="0" smtClean="0"/>
              <a:t> </a:t>
            </a:r>
            <a:r>
              <a:rPr lang="en-US" b="1" dirty="0" err="1" smtClean="0"/>
              <a:t>konuşmacı</a:t>
            </a:r>
            <a:r>
              <a:rPr lang="en-US" b="1" dirty="0" smtClean="0"/>
              <a:t> </a:t>
            </a:r>
            <a:r>
              <a:rPr lang="en-US" b="1" dirty="0" err="1" smtClean="0"/>
              <a:t>çağırılabilmesi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bütçe</a:t>
            </a:r>
            <a:r>
              <a:rPr lang="en-US" b="1" dirty="0" smtClean="0"/>
              <a:t> </a:t>
            </a:r>
            <a:r>
              <a:rPr lang="en-US" b="1" dirty="0" err="1" smtClean="0"/>
              <a:t>desteğinin</a:t>
            </a:r>
            <a:r>
              <a:rPr lang="en-US" b="1" dirty="0" smtClean="0"/>
              <a:t> </a:t>
            </a:r>
            <a:r>
              <a:rPr lang="en-US" b="1" dirty="0" err="1" smtClean="0"/>
              <a:t>sağlanması</a:t>
            </a:r>
            <a:r>
              <a:rPr lang="en-US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683568" y="3212976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1) Kalite faaliyet planında gerçekleşmesi öngörülen faaliyetlerin  takip edilmesi ve belirli aralıklarla kontrolü</a:t>
            </a:r>
          </a:p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b="1" dirty="0" smtClean="0"/>
              <a:t>2) Bölümde kalite sürecinde karşılaşılan sorunların ortak akıl ile çözümü amaçlı kalite toplantılarının düzenlenmesi   </a:t>
            </a:r>
            <a:endParaRPr lang="tr-TR" b="1" dirty="0" smtClean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54372"/>
              </p:ext>
            </p:extLst>
          </p:nvPr>
        </p:nvGraphicFramePr>
        <p:xfrm>
          <a:off x="611560" y="1644720"/>
          <a:ext cx="7560840" cy="385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aseline="0" dirty="0"/>
                        <a:t>Fırsat 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Üniversitenin Organize Sanayi Bölgesi'ne yakın olması nedeni ile reel sektör ile  daha etkin bir şekilde işbirliğine gidilme imkanının olması ve bölüm öğrencilerine staj ve iş imkanlarının sağlanabilecek olması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Kalkınma ajansları, </a:t>
                      </a:r>
                      <a:r>
                        <a:rPr lang="tr-TR" sz="14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Tekno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-kentler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, TÜBİTAK ve Avrupa Birliği tarafından desteklenen proje ve programların artması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Antalya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ilinin 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üniversiteler şehri yapılması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konusunda 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siyasi otoritenin istekli olması ve bu nedenle rekabet ortamına bağlı olarak bölüm kalitesinin ve performansının arttırılmasının gerekliliği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Bölümün verdiği mezun sayısının artmasına bağlı ve tanınırlığının yükseltilmesine yönelik olarak stratejik planlama yapılmasına olanak vermesi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Antalya ilinde İngilizce eğitim veren tek ekonomi bölümü olması nedeni ile yabancı öğrenciler tarafından tercih edilme şansının yüksek olması (tanıtım ve kaliteye bağlı olarak)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Özellikle yurtdışı promosyon çalışmalarının efektif bir şekilde yapılması sonucunda, Antalya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ilinin 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konumunun da etkisi ile kontenjan doldurma sorununa çözüm olma olasılığı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50913"/>
              </p:ext>
            </p:extLst>
          </p:nvPr>
        </p:nvGraphicFramePr>
        <p:xfrm>
          <a:off x="683568" y="2060848"/>
          <a:ext cx="7560840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aseline="0" dirty="0"/>
                        <a:t>Tehdit 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Ekonomik dalgalanmalar nedeni ile Devlet Üniversitelerinin, Vakıf Üniversitelerine göre daha fazla tercih edilmesi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Antalya İl'inin üniversiteler şehri olarak lanse edilmesi nedeni ile daha sert bir rekabet ortamının oluşacak olması ve gerek akademisyen gerekse de öğrenci kayıplarının yaşanabilecek olması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Akademik kadronun tamamlanamaması ihtimali sonucunda, bölümden beklenen gerek akademik gerekse de eğitim öğretim veriminin alınamaması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Üniversite öncesi eğitim kalitesinin yetersizliği nedeni ile öğrencilerde kültür, bilgi ve beceri eksikliğinin olması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Reel sektör aktörlerinin halihazırda belli başlı üniversitelerin ekonomi bölümü mezunlarını istihdam etmeye devam ediyor olması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63688" y="260648"/>
            <a:ext cx="52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899"/>
              </p:ext>
            </p:extLst>
          </p:nvPr>
        </p:nvGraphicFramePr>
        <p:xfrm>
          <a:off x="167002" y="774293"/>
          <a:ext cx="8712969" cy="5425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Her hafta düzenli bölüm toplantıları yapılmaya başlandı. 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İletişim ve Empati-Kurumsal Yapı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Var olan güçlü iletişim daha da güçlendirildi.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Sosyal İmkanlar ,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Kariyer Planlama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Güçlü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 ve 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 ,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 Yapı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Bölüm sınıf temsilcileri ile aylık toplantılar</a:t>
                      </a:r>
                      <a:r>
                        <a:rPr lang="tr-TR" sz="900" baseline="0" dirty="0" smtClean="0"/>
                        <a:t> düzenlenerek öneri, şikayet ve talepler toplanmaktadır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Öğrenci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İletişim,Kariyer Planlaması,Marka Değeri Artışı 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Bölüm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en-US" sz="900" baseline="0" dirty="0" smtClean="0"/>
                        <a:t>Başkanı </a:t>
                      </a:r>
                      <a:r>
                        <a:rPr lang="en-US" sz="900" baseline="0" dirty="0" err="1" smtClean="0"/>
                        <a:t>tarafından</a:t>
                      </a:r>
                      <a:r>
                        <a:rPr lang="en-US" sz="900" baseline="0" dirty="0" smtClean="0"/>
                        <a:t> “İŞ FIRSATLARI” </a:t>
                      </a:r>
                      <a:r>
                        <a:rPr lang="en-US" sz="900" baseline="0" dirty="0" err="1" smtClean="0"/>
                        <a:t>adı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ile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bir</a:t>
                      </a:r>
                      <a:r>
                        <a:rPr lang="en-US" sz="900" baseline="0" dirty="0" smtClean="0"/>
                        <a:t> whatsapp </a:t>
                      </a:r>
                      <a:r>
                        <a:rPr lang="en-US" sz="900" baseline="0" dirty="0" err="1" smtClean="0"/>
                        <a:t>grubu</a:t>
                      </a:r>
                      <a:r>
                        <a:rPr lang="en-US" sz="900" baseline="0" dirty="0" smtClean="0"/>
                        <a:t> oluşturuldu ve mezunların </a:t>
                      </a:r>
                      <a:r>
                        <a:rPr lang="en-US" sz="900" baseline="0" dirty="0" err="1" smtClean="0"/>
                        <a:t>güncel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smtClean="0"/>
                        <a:t>du</a:t>
                      </a:r>
                      <a:r>
                        <a:rPr lang="tr-TR" sz="900" baseline="0" dirty="0" err="1" smtClean="0"/>
                        <a:t>ru</a:t>
                      </a:r>
                      <a:r>
                        <a:rPr lang="en-US" sz="900" baseline="0" dirty="0" err="1" smtClean="0"/>
                        <a:t>mları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takip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altına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alındı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 Öğrenci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Tanıtım günlerinde</a:t>
                      </a:r>
                      <a:r>
                        <a:rPr lang="tr-TR" sz="900" baseline="0" dirty="0" smtClean="0"/>
                        <a:t> bölümün tanıtımı etkin bir şekilde gerçekleştirildi.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Uyum,Akademik Başarı-Öğrenci Memnuniyeti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Öğrenci memnuniyet anketleri sonucu eksiklik görülen alanlarda iyileştirmeler</a:t>
                      </a:r>
                      <a:r>
                        <a:rPr lang="tr-TR" sz="900" baseline="0" dirty="0" smtClean="0"/>
                        <a:t> yapıldı.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Mevzuata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uygun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olarak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işlem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yapılmaktadır</a:t>
                      </a:r>
                      <a:r>
                        <a:rPr lang="en-US" sz="900" baseline="0" dirty="0" smtClean="0"/>
                        <a:t>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Akademik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Mevzuata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uygun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olarak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işlem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yapılmaktadır</a:t>
                      </a:r>
                      <a:r>
                        <a:rPr lang="en-US" sz="900" dirty="0" smtClean="0"/>
                        <a:t>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Belediyeler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ve Destekler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Henüz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bir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aksiyon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gerçekleştirme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imkanı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bulunamamıştır</a:t>
                      </a:r>
                      <a:r>
                        <a:rPr lang="en-US" sz="900" baseline="0" dirty="0" smtClean="0"/>
                        <a:t>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Kurum ve Kuruluşları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ve Destekler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TAGEM Ar-Ge</a:t>
                      </a:r>
                      <a:r>
                        <a:rPr lang="tr-TR" sz="900" baseline="0" dirty="0" smtClean="0"/>
                        <a:t> Projeleri Programına başvuru için alt yapı hazırlığı yapılmaktadır.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Üniversitesi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Bilgi Paylaşımı ,Ortak Projeler,Güçlü İletişim  ve Empati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Ortak projeler için</a:t>
                      </a:r>
                      <a:r>
                        <a:rPr lang="tr-TR" sz="900" baseline="0" dirty="0" smtClean="0"/>
                        <a:t> görüşmeler yapıldı. Akdeniz Üniversitesi’nden akademik personel desteği sağlandı. Akdeniz Üniversitesi’ne Yüksek Lisans ve Doktora Jüri üyelik desteği verilmektedir.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Bilgi Paylaşımı,Önlenen Haksız Rekabet,Güçlü İletişim  ve Empati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İş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birliği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fırsatları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üzerinde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sürekli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iletişim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halinde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olunmaktadır</a:t>
                      </a:r>
                      <a:r>
                        <a:rPr lang="en-US" sz="900" baseline="0" dirty="0" smtClean="0"/>
                        <a:t>.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 Değer Yaratan Projeler Üretilerek Bilimin Yaygınlaştırılması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TÜBİTAK’a yapılan proje</a:t>
                      </a:r>
                      <a:r>
                        <a:rPr lang="tr-TR" sz="900" baseline="0" dirty="0" smtClean="0"/>
                        <a:t> başvurusu kabul edildi. (BİDEP 2221)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Velileri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Sosyal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Kariyer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Güçlü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 ve Empati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Kurumsal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Kayıt haftasında okulu ziyaret eden öğrenci velileri ile</a:t>
                      </a:r>
                      <a:r>
                        <a:rPr lang="tr-TR" sz="900" baseline="0" dirty="0" smtClean="0"/>
                        <a:t> öğrencilerin mezuniyetten sonraki iş fırsatları hakkında verimli görüşmeler yapıldı. Bölüm hakkında detaylı bilgilendirme</a:t>
                      </a:r>
                      <a:endParaRPr lang="tr-T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2403" y="269103"/>
            <a:ext cx="1944216" cy="2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7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39991"/>
              </p:ext>
            </p:extLst>
          </p:nvPr>
        </p:nvGraphicFramePr>
        <p:xfrm>
          <a:off x="1" y="906978"/>
          <a:ext cx="8964486" cy="60227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8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8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8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4895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2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STK'lar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Destek, Sürdürülebilir İşbirliği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Sanayici&amp; İş Adamları Grubu (Salı</a:t>
                      </a:r>
                      <a:r>
                        <a:rPr lang="tr-TR" sz="1000" baseline="0" dirty="0"/>
                        <a:t> Grubu) toplantılarına Bölüm Başkanlığı düzeyinde katılım sağlanmaktadır.</a:t>
                      </a:r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Halkı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Toplumsal Katkı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Henüz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bir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aksiyon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geliştirilmemiştir</a:t>
                      </a:r>
                      <a:r>
                        <a:rPr lang="en-US" sz="1000" baseline="0" dirty="0" smtClean="0"/>
                        <a:t>. </a:t>
                      </a:r>
                      <a:r>
                        <a:rPr lang="en-US" sz="1000" baseline="0" dirty="0" err="1" smtClean="0"/>
                        <a:t>Ancak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finansal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okur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yazarlığın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ar</a:t>
                      </a:r>
                      <a:r>
                        <a:rPr lang="tr-TR" sz="1000" baseline="0" dirty="0" smtClean="0"/>
                        <a:t>tırı</a:t>
                      </a:r>
                      <a:r>
                        <a:rPr lang="en-US" sz="1000" baseline="0" dirty="0" err="1" smtClean="0"/>
                        <a:t>labilmesi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için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bir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seminer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düzenlenmesi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planlanmaktadır</a:t>
                      </a:r>
                      <a:r>
                        <a:rPr lang="en-US" sz="1000" baseline="0" dirty="0" smtClean="0"/>
                        <a:t>.</a:t>
                      </a:r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İşbirliği,Problemlere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Bilimsel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Çözüm,Nitelikli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Mezun ve Stajyer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yılı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Mezunlarımızdan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Derya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Kaplan,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AOSB’de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Cantek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Soğutma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Makinaları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Turizm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San. ve Tic.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A.Ş.’de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okulumuzu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başarı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temsil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etmektedir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Ayrıca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AGT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gibi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İSO 500’de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firmalara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başarılı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öğrencilerimizi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stajyer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göndermekteyiz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Makbule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Demirörs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tr-T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 ve Zamanında İletilen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Bilgi,Güçlü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İletişim ve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Empati,Düzenli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Ödeme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Force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Dergisi’nde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köşesi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Bölüm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Başkanımız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tarafından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yönetilmektedir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tr-T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Uluslararası Destek Kuruluşları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 Değer Yaratan Projeler Üretilerek Bilimin Yaygınlaştırılması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TUBİTAK </a:t>
                      </a:r>
                      <a:r>
                        <a:rPr lang="en-US" sz="1000" dirty="0" err="1" smtClean="0"/>
                        <a:t>Projelsi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kabul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almıştır</a:t>
                      </a:r>
                      <a:r>
                        <a:rPr lang="en-US" sz="1000" baseline="0" dirty="0" smtClean="0"/>
                        <a:t>.</a:t>
                      </a:r>
                      <a:endParaRPr lang="tr-TR" sz="1000" dirty="0" smtClean="0"/>
                    </a:p>
                    <a:p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52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İşbirliği,Ortak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 ve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Etkinlikler,Nitelikli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Mezun ve Stajyer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Ekonomi</a:t>
                      </a:r>
                      <a:r>
                        <a:rPr lang="tr-TR" sz="1000" baseline="0" dirty="0"/>
                        <a:t> Bölümü’nü temsilen </a:t>
                      </a:r>
                      <a:r>
                        <a:rPr lang="tr-TR" sz="1000" baseline="0" dirty="0" err="1"/>
                        <a:t>ATSO’nun</a:t>
                      </a:r>
                      <a:r>
                        <a:rPr lang="tr-TR" sz="1000" baseline="0" dirty="0"/>
                        <a:t> Antalya 4.0 projesi kapsamında düzenlediği </a:t>
                      </a:r>
                      <a:r>
                        <a:rPr lang="tr-TR" sz="1000" baseline="0" dirty="0" err="1"/>
                        <a:t>çalıştaya</a:t>
                      </a:r>
                      <a:r>
                        <a:rPr lang="tr-TR" sz="1000" baseline="0" dirty="0"/>
                        <a:t> katılım sağlandı.</a:t>
                      </a:r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 Dergiler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Hakemlik Yayınların Yapılması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Dergilerde yayın yapılmıştır.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7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 FORMU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095375"/>
            <a:ext cx="8848725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7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 FORMU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1414462"/>
            <a:ext cx="8867775" cy="51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9256</TotalTime>
  <Words>1328</Words>
  <Application>Microsoft Office PowerPoint</Application>
  <PresentationFormat>Ekran Gösterisi (4:3)</PresentationFormat>
  <Paragraphs>215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Ofis Teması</vt:lpstr>
      <vt:lpstr>2018 YILI  NİSAN-EKİM YGG SUNUMU EKONOMİ BÖLÜMÜ KALİTE SÜRECİ  14/11/2018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Windows User</cp:lastModifiedBy>
  <cp:revision>116</cp:revision>
  <dcterms:created xsi:type="dcterms:W3CDTF">2016-08-26T15:45:58Z</dcterms:created>
  <dcterms:modified xsi:type="dcterms:W3CDTF">2018-11-23T14:07:45Z</dcterms:modified>
</cp:coreProperties>
</file>