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8" r:id="rId3"/>
    <p:sldId id="300" r:id="rId4"/>
    <p:sldId id="297" r:id="rId5"/>
    <p:sldId id="301" r:id="rId6"/>
    <p:sldId id="257" r:id="rId7"/>
    <p:sldId id="306" r:id="rId8"/>
    <p:sldId id="284" r:id="rId9"/>
    <p:sldId id="302" r:id="rId10"/>
    <p:sldId id="307" r:id="rId11"/>
    <p:sldId id="285" r:id="rId12"/>
    <p:sldId id="303" r:id="rId13"/>
    <p:sldId id="308" r:id="rId14"/>
    <p:sldId id="286" r:id="rId15"/>
    <p:sldId id="304" r:id="rId16"/>
    <p:sldId id="305" r:id="rId17"/>
    <p:sldId id="298" r:id="rId18"/>
    <p:sldId id="294" r:id="rId19"/>
    <p:sldId id="295" r:id="rId2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2000" b="1" dirty="0"/>
              <a:t>Memnuniyet</a:t>
            </a:r>
            <a:r>
              <a:rPr lang="tr-TR" sz="2000" b="1" baseline="0" dirty="0"/>
              <a:t> Ölçüm Sonuçları</a:t>
            </a:r>
            <a:r>
              <a:rPr lang="tr-TR" baseline="0" dirty="0"/>
              <a:t/>
            </a:r>
            <a:br>
              <a:rPr lang="tr-TR" baseline="0" dirty="0"/>
            </a:br>
            <a:r>
              <a:rPr lang="tr-TR" sz="1400" baseline="0" dirty="0"/>
              <a:t> </a:t>
            </a:r>
            <a:r>
              <a:rPr lang="tr-TR" baseline="0" dirty="0"/>
              <a:t/>
            </a:r>
            <a:br>
              <a:rPr lang="tr-TR" baseline="0" dirty="0"/>
            </a:br>
            <a:r>
              <a:rPr lang="tr-TR" b="1" baseline="0" dirty="0">
                <a:solidFill>
                  <a:schemeClr val="accent1"/>
                </a:solidFill>
              </a:rPr>
              <a:t>Mavi:</a:t>
            </a:r>
            <a:r>
              <a:rPr lang="tr-TR" baseline="0" dirty="0"/>
              <a:t> Hedeflenen</a:t>
            </a:r>
            <a:br>
              <a:rPr lang="tr-TR" baseline="0" dirty="0"/>
            </a:br>
            <a:r>
              <a:rPr lang="tr-TR" b="1" baseline="0" dirty="0">
                <a:solidFill>
                  <a:srgbClr val="FF0000"/>
                </a:solidFill>
              </a:rPr>
              <a:t>Kırmızı:</a:t>
            </a:r>
            <a:r>
              <a:rPr lang="tr-TR" baseline="0" dirty="0"/>
              <a:t> Gerçekleşen</a:t>
            </a:r>
          </a:p>
        </c:rich>
      </c:tx>
      <c:layout>
        <c:manualLayout>
          <c:xMode val="edge"/>
          <c:yMode val="edge"/>
          <c:x val="0.453363647425418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>
        <c:manualLayout>
          <c:layoutTarget val="inner"/>
          <c:xMode val="edge"/>
          <c:yMode val="edge"/>
          <c:x val="5.1331356136581033E-2"/>
          <c:y val="8.3080931835548766E-2"/>
          <c:w val="0.93289578032431808"/>
          <c:h val="0.84513629877774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Hedef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70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192-4A17-A98A-27E0F3B5914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fld id="{6D247D59-E9C9-4BC7-B05E-E287376D4DC0}" type="VALUE">
                      <a:rPr lang="en-US" smtClean="0"/>
                      <a:pPr/>
                      <a:t>[VALUE]</a:t>
                    </a:fld>
                    <a:endParaRPr lang="tr-T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192-4A17-A98A-27E0F3B5914D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C55ACF9-0236-45A3-9815-19F2BBDED9BF}" type="VALUE">
                      <a:rPr lang="en-US" smtClean="0"/>
                      <a:pPr/>
                      <a:t>[VALUE]</a:t>
                    </a:fld>
                    <a:endParaRPr lang="tr-T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B83-4798-B8EE-448EF1C15B7E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Sayfa1!$A$2:$A$5</c:f>
              <c:strCache>
                <c:ptCount val="4"/>
                <c:pt idx="0">
                  <c:v>Öğrenci Memnuniyeti</c:v>
                </c:pt>
                <c:pt idx="1">
                  <c:v>Danışman Memnuniyeti</c:v>
                </c:pt>
                <c:pt idx="2">
                  <c:v>İdari Pers. Memnuniyeti</c:v>
                </c:pt>
                <c:pt idx="3">
                  <c:v>Akademik Pers. Memnuniyeti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70</c:v>
                </c:pt>
                <c:pt idx="1">
                  <c:v>70</c:v>
                </c:pt>
                <c:pt idx="2">
                  <c:v>70</c:v>
                </c:pt>
                <c:pt idx="3">
                  <c:v>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192-4A17-A98A-27E0F3B5914D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Gerçekleşen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36FE4FA-7C32-4662-B344-855CF7A7D98F}" type="VALUE">
                      <a:rPr lang="en-US" smtClean="0"/>
                      <a:pPr/>
                      <a:t>[VALUE]</a:t>
                    </a:fld>
                    <a:endParaRPr lang="tr-T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192-4A17-A98A-27E0F3B5914D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3F7D43A-0D09-42DF-B124-2713B11205E1}" type="VALUE">
                      <a:rPr lang="en-US" smtClean="0"/>
                      <a:pPr/>
                      <a:t>[VALUE]</a:t>
                    </a:fld>
                    <a:endParaRPr lang="tr-T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5192-4A17-A98A-27E0F3B5914D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755A8DA-3C37-4D52-9A6C-A2DC89F2B9EA}" type="VALUE">
                      <a:rPr lang="en-US" smtClean="0"/>
                      <a:pPr/>
                      <a:t>[VALUE]</a:t>
                    </a:fld>
                    <a:endParaRPr lang="tr-T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B83-4798-B8EE-448EF1C15B7E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Sayfa1!$A$2:$A$5</c:f>
              <c:strCache>
                <c:ptCount val="4"/>
                <c:pt idx="0">
                  <c:v>Öğrenci Memnuniyeti</c:v>
                </c:pt>
                <c:pt idx="1">
                  <c:v>Danışman Memnuniyeti</c:v>
                </c:pt>
                <c:pt idx="2">
                  <c:v>İdari Pers. Memnuniyeti</c:v>
                </c:pt>
                <c:pt idx="3">
                  <c:v>Akademik Pers. Memnuniyeti</c:v>
                </c:pt>
              </c:strCache>
            </c:strRef>
          </c:cat>
          <c:val>
            <c:numRef>
              <c:f>Sayfa1!$C$2:$C$5</c:f>
              <c:numCache>
                <c:formatCode>General</c:formatCode>
                <c:ptCount val="4"/>
                <c:pt idx="0">
                  <c:v>76</c:v>
                </c:pt>
                <c:pt idx="1">
                  <c:v>70</c:v>
                </c:pt>
                <c:pt idx="2">
                  <c:v>80.099999999999994</c:v>
                </c:pt>
                <c:pt idx="3">
                  <c:v>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192-4A17-A98A-27E0F3B591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5304224"/>
        <c:axId val="185304784"/>
      </c:barChart>
      <c:catAx>
        <c:axId val="185304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85304784"/>
        <c:crosses val="autoZero"/>
        <c:auto val="1"/>
        <c:lblAlgn val="ctr"/>
        <c:lblOffset val="100"/>
        <c:noMultiLvlLbl val="0"/>
      </c:catAx>
      <c:valAx>
        <c:axId val="18530478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85304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FC953-42AA-4EE9-BF6A-0E981C5F3E5C}" type="datetimeFigureOut">
              <a:rPr lang="tr-TR" smtClean="0"/>
              <a:t>29.11.2018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F1CBD-092F-46C9-A4DE-6EE6E628FC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7612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F1CBD-092F-46C9-A4DE-6EE6E628FC19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4769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F1CBD-092F-46C9-A4DE-6EE6E628FC19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1100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F1CBD-092F-46C9-A4DE-6EE6E628FC19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3044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F1CBD-092F-46C9-A4DE-6EE6E628FC19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6536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F1CBD-092F-46C9-A4DE-6EE6E628FC19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7821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F1CBD-092F-46C9-A4DE-6EE6E628FC19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2352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F1CBD-092F-46C9-A4DE-6EE6E628FC19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6181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2CFF-777B-4533-A440-4C456B6A9FEA}" type="datetime1">
              <a:rPr lang="tr-TR" smtClean="0"/>
              <a:t>29.11.2018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9989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EF684-7ED6-4E25-99B3-6C7EE6714DA3}" type="datetime1">
              <a:rPr lang="tr-TR" smtClean="0"/>
              <a:t>29.11.2018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2785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059A-8985-41A3-9F35-8DC13894A4E0}" type="datetime1">
              <a:rPr lang="tr-TR" smtClean="0"/>
              <a:t>29.11.2018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4000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4D3F-D744-42F9-A266-110B14BD4158}" type="datetime1">
              <a:rPr lang="tr-TR" smtClean="0"/>
              <a:t>29.11.2018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2546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C8BA-DCDD-4E80-B44D-BB4BDA6BC718}" type="datetime1">
              <a:rPr lang="tr-TR" smtClean="0"/>
              <a:t>29.11.2018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5098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7ED0-D0FE-4A09-AE62-4103EA8D2926}" type="datetime1">
              <a:rPr lang="tr-TR" smtClean="0"/>
              <a:t>29.11.2018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5253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82A1D-A539-4378-A6BA-1AA9F3084D39}" type="datetime1">
              <a:rPr lang="tr-TR" smtClean="0"/>
              <a:t>29.11.2018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7523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C6F-6FA5-45C8-ACE4-E5B3D13F24FA}" type="datetime1">
              <a:rPr lang="tr-TR" smtClean="0"/>
              <a:t>29.11.2018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0613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823A-34F6-4D9A-B72C-4420CCCD8E18}" type="datetime1">
              <a:rPr lang="tr-TR" smtClean="0"/>
              <a:t>29.11.2018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702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73C7-9167-4403-8666-44BE39765140}" type="datetime1">
              <a:rPr lang="tr-TR" smtClean="0"/>
              <a:t>29.11.2018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9933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A8A1-43D8-4974-AA28-F99EFBEC3B2D}" type="datetime1">
              <a:rPr lang="tr-TR" smtClean="0"/>
              <a:t>29.11.2018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1810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C83F0-FC27-43D2-9813-F060C2D9E7A0}" type="datetime1">
              <a:rPr lang="tr-TR" smtClean="0"/>
              <a:t>29.11.2018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/>
              <a:t>Kalite bir yaşam tarzıdır.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6946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35496" y="3645024"/>
            <a:ext cx="9073008" cy="1109985"/>
          </a:xfrm>
        </p:spPr>
        <p:txBody>
          <a:bodyPr>
            <a:no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2018 YILI </a:t>
            </a:r>
            <a:br>
              <a:rPr lang="tr-TR" b="1" dirty="0">
                <a:solidFill>
                  <a:srgbClr val="FF0000"/>
                </a:solidFill>
              </a:rPr>
            </a:br>
            <a:r>
              <a:rPr lang="tr-TR" b="1" dirty="0">
                <a:solidFill>
                  <a:srgbClr val="FF0000"/>
                </a:solidFill>
              </a:rPr>
              <a:t>NİSAN-EKİM YGG SUNUMU</a:t>
            </a:r>
            <a:br>
              <a:rPr lang="tr-TR" b="1" dirty="0">
                <a:solidFill>
                  <a:srgbClr val="FF0000"/>
                </a:solidFill>
              </a:rPr>
            </a:br>
            <a:r>
              <a:rPr lang="tr-TR" b="1" dirty="0">
                <a:solidFill>
                  <a:srgbClr val="FF0000"/>
                </a:solidFill>
              </a:rPr>
              <a:t/>
            </a:r>
            <a:br>
              <a:rPr lang="tr-TR" b="1" dirty="0">
                <a:solidFill>
                  <a:srgbClr val="FF0000"/>
                </a:solidFill>
              </a:rPr>
            </a:br>
            <a:r>
              <a:rPr lang="tr-TR" b="1" dirty="0">
                <a:solidFill>
                  <a:srgbClr val="FF0000"/>
                </a:solidFill>
              </a:rPr>
              <a:t>BİLGİSAYAR MÜHENDİSLİĞİ SÜRECİ</a:t>
            </a:r>
            <a:br>
              <a:rPr lang="tr-TR" b="1" dirty="0">
                <a:solidFill>
                  <a:srgbClr val="FF0000"/>
                </a:solidFill>
              </a:rPr>
            </a:br>
            <a:r>
              <a:rPr lang="tr-TR" b="1" dirty="0">
                <a:solidFill>
                  <a:srgbClr val="FF0000"/>
                </a:solidFill>
              </a:rPr>
              <a:t/>
            </a:r>
            <a:br>
              <a:rPr lang="tr-TR" b="1" dirty="0">
                <a:solidFill>
                  <a:srgbClr val="FF0000"/>
                </a:solidFill>
              </a:rPr>
            </a:br>
            <a:r>
              <a:rPr lang="tr-TR" b="1" dirty="0" smtClean="0"/>
              <a:t>16/11/2018</a:t>
            </a:r>
            <a:endParaRPr lang="tr-TR" b="1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</a:t>
            </a:fld>
            <a:endParaRPr lang="tr-TR"/>
          </a:p>
        </p:txBody>
      </p:sp>
      <p:pic>
        <p:nvPicPr>
          <p:cNvPr id="4" name="Resim 3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404664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69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411760" y="43912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KALİTE FAALİYET PLANI - 3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10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4"/>
          <a:stretch>
            <a:fillRect/>
          </a:stretch>
        </p:blipFill>
        <p:spPr>
          <a:xfrm>
            <a:off x="107504" y="116632"/>
            <a:ext cx="2736304" cy="576064"/>
          </a:xfrm>
          <a:prstGeom prst="rect">
            <a:avLst/>
          </a:prstGeom>
        </p:spPr>
      </p:pic>
      <p:graphicFrame>
        <p:nvGraphicFramePr>
          <p:cNvPr id="4" name="Nesne 3">
            <a:extLst>
              <a:ext uri="{FF2B5EF4-FFF2-40B4-BE49-F238E27FC236}">
                <a16:creationId xmlns="" xmlns:a16="http://schemas.microsoft.com/office/drawing/2014/main" id="{7876B901-C29A-458F-8E61-B0BD28F4AA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1931745"/>
              </p:ext>
            </p:extLst>
          </p:nvPr>
        </p:nvGraphicFramePr>
        <p:xfrm>
          <a:off x="95918" y="762962"/>
          <a:ext cx="8940577" cy="5978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Worksheet" r:id="rId5" imgW="16178174" imgH="6034233" progId="Excel.Sheet.12">
                  <p:embed/>
                </p:oleObj>
              </mc:Choice>
              <mc:Fallback>
                <p:oleObj name="Worksheet" r:id="rId5" imgW="16178174" imgH="603423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5918" y="762962"/>
                        <a:ext cx="8940577" cy="59784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4963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411760" y="44624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RİSK ANALİZİ - 1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11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3"/>
          <a:stretch>
            <a:fillRect/>
          </a:stretch>
        </p:blipFill>
        <p:spPr>
          <a:xfrm>
            <a:off x="107504" y="44624"/>
            <a:ext cx="2736304" cy="576064"/>
          </a:xfrm>
          <a:prstGeom prst="rect">
            <a:avLst/>
          </a:prstGeom>
        </p:spPr>
      </p:pic>
      <p:graphicFrame>
        <p:nvGraphicFramePr>
          <p:cNvPr id="10" name="Nesne 9">
            <a:extLst>
              <a:ext uri="{FF2B5EF4-FFF2-40B4-BE49-F238E27FC236}">
                <a16:creationId xmlns="" xmlns:a16="http://schemas.microsoft.com/office/drawing/2014/main" id="{CFC9C66F-FA6D-40A4-9AF9-EBF5BCE2B3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7108971"/>
              </p:ext>
            </p:extLst>
          </p:nvPr>
        </p:nvGraphicFramePr>
        <p:xfrm>
          <a:off x="35496" y="690954"/>
          <a:ext cx="9073008" cy="6122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Worksheet" r:id="rId4" imgW="21826423" imgH="6343751" progId="Excel.Sheet.12">
                  <p:embed/>
                </p:oleObj>
              </mc:Choice>
              <mc:Fallback>
                <p:oleObj name="Worksheet" r:id="rId4" imgW="21826423" imgH="634375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496" y="690954"/>
                        <a:ext cx="9073008" cy="61224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8730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411760" y="44624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RİSK ANALİZİ - 2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12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4"/>
          <a:stretch>
            <a:fillRect/>
          </a:stretch>
        </p:blipFill>
        <p:spPr>
          <a:xfrm>
            <a:off x="107504" y="44624"/>
            <a:ext cx="2736304" cy="576064"/>
          </a:xfrm>
          <a:prstGeom prst="rect">
            <a:avLst/>
          </a:prstGeom>
        </p:spPr>
      </p:pic>
      <p:graphicFrame>
        <p:nvGraphicFramePr>
          <p:cNvPr id="2" name="Nesne 1">
            <a:extLst>
              <a:ext uri="{FF2B5EF4-FFF2-40B4-BE49-F238E27FC236}">
                <a16:creationId xmlns="" xmlns:a16="http://schemas.microsoft.com/office/drawing/2014/main" id="{57499854-3275-404D-A428-C6E4B23F59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8305127"/>
              </p:ext>
            </p:extLst>
          </p:nvPr>
        </p:nvGraphicFramePr>
        <p:xfrm>
          <a:off x="35496" y="681674"/>
          <a:ext cx="9073008" cy="6131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Worksheet" r:id="rId5" imgW="21826423" imgH="6910444" progId="Excel.Sheet.12">
                  <p:embed/>
                </p:oleObj>
              </mc:Choice>
              <mc:Fallback>
                <p:oleObj name="Worksheet" r:id="rId5" imgW="21826423" imgH="691044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496" y="681674"/>
                        <a:ext cx="9073008" cy="61317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772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411760" y="44624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RİSK ANALİZİ - 3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13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4"/>
          <a:stretch>
            <a:fillRect/>
          </a:stretch>
        </p:blipFill>
        <p:spPr>
          <a:xfrm>
            <a:off x="107504" y="44624"/>
            <a:ext cx="2736304" cy="576064"/>
          </a:xfrm>
          <a:prstGeom prst="rect">
            <a:avLst/>
          </a:prstGeom>
        </p:spPr>
      </p:pic>
      <p:graphicFrame>
        <p:nvGraphicFramePr>
          <p:cNvPr id="3" name="Nesne 2">
            <a:extLst>
              <a:ext uri="{FF2B5EF4-FFF2-40B4-BE49-F238E27FC236}">
                <a16:creationId xmlns="" xmlns:a16="http://schemas.microsoft.com/office/drawing/2014/main" id="{77E4E9DE-DC74-4700-ABB9-6287BBCAB2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127292"/>
              </p:ext>
            </p:extLst>
          </p:nvPr>
        </p:nvGraphicFramePr>
        <p:xfrm>
          <a:off x="35495" y="696940"/>
          <a:ext cx="9073009" cy="6116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Worksheet" r:id="rId5" imgW="21826423" imgH="6081735" progId="Excel.Sheet.12">
                  <p:embed/>
                </p:oleObj>
              </mc:Choice>
              <mc:Fallback>
                <p:oleObj name="Worksheet" r:id="rId5" imgW="21826423" imgH="608173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495" y="696940"/>
                        <a:ext cx="9073009" cy="61164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7927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14</a:t>
            </a:fld>
            <a:endParaRPr lang="tr-TR"/>
          </a:p>
        </p:txBody>
      </p:sp>
      <p:graphicFrame>
        <p:nvGraphicFramePr>
          <p:cNvPr id="9" name="Grafik 8"/>
          <p:cNvGraphicFramePr/>
          <p:nvPr>
            <p:extLst>
              <p:ext uri="{D42A27DB-BD31-4B8C-83A1-F6EECF244321}">
                <p14:modId xmlns:p14="http://schemas.microsoft.com/office/powerpoint/2010/main" val="919141427"/>
              </p:ext>
            </p:extLst>
          </p:nvPr>
        </p:nvGraphicFramePr>
        <p:xfrm>
          <a:off x="35496" y="44624"/>
          <a:ext cx="9073008" cy="6768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Resim 5"/>
          <p:cNvPicPr/>
          <p:nvPr/>
        </p:nvPicPr>
        <p:blipFill>
          <a:blip r:embed="rId3"/>
          <a:stretch>
            <a:fillRect/>
          </a:stretch>
        </p:blipFill>
        <p:spPr>
          <a:xfrm>
            <a:off x="107504" y="132560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997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488" name="Slayt Numarası Yer Tutucusu 194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15</a:t>
            </a:fld>
            <a:endParaRPr lang="tr-TR"/>
          </a:p>
        </p:txBody>
      </p:sp>
      <p:graphicFrame>
        <p:nvGraphicFramePr>
          <p:cNvPr id="4" name="Nesne 3">
            <a:extLst>
              <a:ext uri="{FF2B5EF4-FFF2-40B4-BE49-F238E27FC236}">
                <a16:creationId xmlns="" xmlns:a16="http://schemas.microsoft.com/office/drawing/2014/main" id="{3D1DA51F-3930-480C-9161-871B6435B6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4598029"/>
              </p:ext>
            </p:extLst>
          </p:nvPr>
        </p:nvGraphicFramePr>
        <p:xfrm>
          <a:off x="35496" y="44624"/>
          <a:ext cx="9073008" cy="6768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9" name="Worksheet" r:id="rId3" imgW="8443874" imgH="10791971" progId="Excel.Sheet.12">
                  <p:embed/>
                </p:oleObj>
              </mc:Choice>
              <mc:Fallback>
                <p:oleObj name="Worksheet" r:id="rId3" imgW="8443874" imgH="1079197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496" y="44624"/>
                        <a:ext cx="9073008" cy="67687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6486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488" name="Slayt Numarası Yer Tutucusu 194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16</a:t>
            </a:fld>
            <a:endParaRPr lang="tr-TR"/>
          </a:p>
        </p:txBody>
      </p:sp>
      <p:graphicFrame>
        <p:nvGraphicFramePr>
          <p:cNvPr id="2" name="Nesne 1">
            <a:extLst>
              <a:ext uri="{FF2B5EF4-FFF2-40B4-BE49-F238E27FC236}">
                <a16:creationId xmlns="" xmlns:a16="http://schemas.microsoft.com/office/drawing/2014/main" id="{A964AE60-A0F2-4B63-86BC-A5D400FD4E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9355531"/>
              </p:ext>
            </p:extLst>
          </p:nvPr>
        </p:nvGraphicFramePr>
        <p:xfrm>
          <a:off x="26023" y="44624"/>
          <a:ext cx="9082481" cy="6768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" name="Worksheet" r:id="rId3" imgW="8443874" imgH="10791971" progId="Excel.Sheet.12">
                  <p:embed/>
                </p:oleObj>
              </mc:Choice>
              <mc:Fallback>
                <p:oleObj name="Worksheet" r:id="rId3" imgW="8443874" imgH="1079197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023" y="44624"/>
                        <a:ext cx="9082481" cy="67687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2190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488" name="Slayt Numarası Yer Tutucusu 194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17</a:t>
            </a:fld>
            <a:endParaRPr lang="tr-TR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828679"/>
              </p:ext>
            </p:extLst>
          </p:nvPr>
        </p:nvGraphicFramePr>
        <p:xfrm>
          <a:off x="107502" y="1447547"/>
          <a:ext cx="8928993" cy="527392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9763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763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7633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757976"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57976"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i="1" dirty="0"/>
                        <a:t>Hiç Şikayet Yoktur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57976">
                <a:tc>
                  <a:txBody>
                    <a:bodyPr/>
                    <a:lstStyle/>
                    <a:p>
                      <a:pPr algn="ctr"/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5" name="Resim 64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  <p:sp>
        <p:nvSpPr>
          <p:cNvPr id="66" name="Metin kutusu 65">
            <a:extLst>
              <a:ext uri="{FF2B5EF4-FFF2-40B4-BE49-F238E27FC236}">
                <a16:creationId xmlns="" xmlns:a16="http://schemas.microsoft.com/office/drawing/2014/main" id="{6A96D0D7-A3BF-445D-87B6-AA70E7FB5155}"/>
              </a:ext>
            </a:extLst>
          </p:cNvPr>
          <p:cNvSpPr txBox="1"/>
          <p:nvPr/>
        </p:nvSpPr>
        <p:spPr>
          <a:xfrm>
            <a:off x="1259632" y="80121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GELEN ŞİKAYETLER VE SONUÇLARI</a:t>
            </a:r>
          </a:p>
        </p:txBody>
      </p:sp>
    </p:spTree>
    <p:extLst>
      <p:ext uri="{BB962C8B-B14F-4D97-AF65-F5344CB8AC3E}">
        <p14:creationId xmlns:p14="http://schemas.microsoft.com/office/powerpoint/2010/main" val="3543987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18</a:t>
            </a:fld>
            <a:endParaRPr lang="tr-TR"/>
          </a:p>
        </p:txBody>
      </p:sp>
      <p:graphicFrame>
        <p:nvGraphicFramePr>
          <p:cNvPr id="67" name="Nesne 66">
            <a:extLst>
              <a:ext uri="{FF2B5EF4-FFF2-40B4-BE49-F238E27FC236}">
                <a16:creationId xmlns="" xmlns:a16="http://schemas.microsoft.com/office/drawing/2014/main" id="{E8D8F42C-92A1-4FCB-AAC4-B8C86F6A0D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387934"/>
              </p:ext>
            </p:extLst>
          </p:nvPr>
        </p:nvGraphicFramePr>
        <p:xfrm>
          <a:off x="22878" y="1"/>
          <a:ext cx="9085626" cy="6805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Worksheet" r:id="rId3" imgW="6929323" imgH="7901021" progId="Excel.Sheet.12">
                  <p:embed/>
                </p:oleObj>
              </mc:Choice>
              <mc:Fallback>
                <p:oleObj name="Worksheet" r:id="rId3" imgW="6929323" imgH="790102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78" y="1"/>
                        <a:ext cx="9085626" cy="68059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1999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60612" y="477571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KAYNAK İHTİYACI</a:t>
            </a: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19</a:t>
            </a:fld>
            <a:endParaRPr lang="tr-TR"/>
          </a:p>
        </p:txBody>
      </p:sp>
      <p:sp>
        <p:nvSpPr>
          <p:cNvPr id="66" name="Metin kutusu 65"/>
          <p:cNvSpPr txBox="1"/>
          <p:nvPr/>
        </p:nvSpPr>
        <p:spPr>
          <a:xfrm>
            <a:off x="1331640" y="1589337"/>
            <a:ext cx="69127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1) Bölüm kadrosunun genişletilmesiyle 	kalite sürecinin diğer iş akışlarını 	etkilemesi engellenmelidir.</a:t>
            </a:r>
          </a:p>
          <a:p>
            <a:r>
              <a:rPr lang="tr-TR" sz="3200" b="1" dirty="0"/>
              <a:t/>
            </a:r>
            <a:br>
              <a:rPr lang="tr-TR" sz="3200" b="1" dirty="0"/>
            </a:br>
            <a:r>
              <a:rPr lang="tr-TR" sz="3200" b="1" dirty="0"/>
              <a:t>2) KYS yönetimi için bir yazılım  	çözümü kullanılmalıdır. Bu 	sistemler verimliliği artıracaktır.</a:t>
            </a:r>
          </a:p>
        </p:txBody>
      </p:sp>
      <p:pic>
        <p:nvPicPr>
          <p:cNvPr id="65" name="Resim 64"/>
          <p:cNvPicPr/>
          <p:nvPr/>
        </p:nvPicPr>
        <p:blipFill>
          <a:blip r:embed="rId2"/>
          <a:stretch>
            <a:fillRect/>
          </a:stretch>
        </p:blipFill>
        <p:spPr>
          <a:xfrm>
            <a:off x="20434" y="188640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98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411760" y="-35134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ANALİZİ - 1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</a:t>
            </a:fld>
            <a:endParaRPr lang="tr-TR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007138"/>
              </p:ext>
            </p:extLst>
          </p:nvPr>
        </p:nvGraphicFramePr>
        <p:xfrm>
          <a:off x="35496" y="585016"/>
          <a:ext cx="9073007" cy="617728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604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13555">
                  <a:extLst>
                    <a:ext uri="{9D8B030D-6E8A-4147-A177-3AD203B41FA5}">
                      <a16:colId xmlns="" xmlns:a16="http://schemas.microsoft.com/office/drawing/2014/main" val="514380190"/>
                    </a:ext>
                  </a:extLst>
                </a:gridCol>
                <a:gridCol w="39229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76063">
                  <a:extLst>
                    <a:ext uri="{9D8B030D-6E8A-4147-A177-3AD203B41FA5}">
                      <a16:colId xmlns="" xmlns:a16="http://schemas.microsoft.com/office/drawing/2014/main" val="2313849993"/>
                    </a:ext>
                  </a:extLst>
                </a:gridCol>
              </a:tblGrid>
              <a:tr h="467720">
                <a:tc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Güçlü Yön </a:t>
                      </a:r>
                      <a:r>
                        <a:rPr lang="tr-TR" sz="1100" baseline="0" dirty="0"/>
                        <a:t>Tanımı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/>
                        <a:t>Durum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Zayıf Yön </a:t>
                      </a:r>
                      <a:r>
                        <a:rPr lang="tr-TR" sz="1100" baseline="0" dirty="0"/>
                        <a:t>Tanımı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/>
                        <a:t>Durum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9051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G1- Eğitim dilinin İngilizce olması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Wingdings" panose="05000000000000000000" pitchFamily="2" charset="2"/>
                        </a:rPr>
                        <a:t>J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Z1- Akademik kadronun sayıca  yetersiz olması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latin typeface="Wingdings" panose="05000000000000000000" pitchFamily="2" charset="2"/>
                        </a:rPr>
                        <a:t>L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9051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G2- Köklü dünya üniversitelerinde eğitim almış akademisyen kadrosu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Wingdings" panose="05000000000000000000" pitchFamily="2" charset="2"/>
                        </a:rPr>
                        <a:t>J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Z2- Bölüm içi birlikte akademik çalışmaların yetersiz olması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Wingdings" panose="05000000000000000000" pitchFamily="2" charset="2"/>
                        </a:rPr>
                        <a:t>J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9507500"/>
                  </a:ext>
                </a:extLst>
              </a:tr>
              <a:tr h="519051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G3- Tezli yüksek lisans  programı (ECE) bulunması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Wingdings" panose="05000000000000000000" pitchFamily="2" charset="2"/>
                        </a:rPr>
                        <a:t>J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Z3- Doktora programının ve sadece bilgisayar bilimlerine yönelik yüksek lisans </a:t>
                      </a:r>
                      <a:r>
                        <a:rPr lang="tr-TR" sz="1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prog</a:t>
                      </a:r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.  olmaması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latin typeface="Wingdings" panose="05000000000000000000" pitchFamily="2" charset="2"/>
                        </a:rPr>
                        <a:t>L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4001422"/>
                  </a:ext>
                </a:extLst>
              </a:tr>
              <a:tr h="519051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G4-  Akademik kadronun güçlü araştırma potansiyeli ile araştırma projesi alabilme yetisi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Wingdings" panose="05000000000000000000" pitchFamily="2" charset="2"/>
                        </a:rPr>
                        <a:t>J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Z4- İdari iş yoğunluğunun akademik işleri yavaşlatması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latin typeface="Wingdings" panose="05000000000000000000" pitchFamily="2" charset="2"/>
                        </a:rPr>
                        <a:t>L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59384813"/>
                  </a:ext>
                </a:extLst>
              </a:tr>
              <a:tr h="519051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G5- Farklı kültürlerden öğrencilerin birlikte çalışabilme imkanı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Wingdings" panose="05000000000000000000" pitchFamily="2" charset="2"/>
                        </a:rPr>
                        <a:t>J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Z5- </a:t>
                      </a:r>
                      <a:r>
                        <a:rPr lang="fr-FR" sz="1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Bölüme</a:t>
                      </a:r>
                      <a:r>
                        <a:rPr lang="fr-F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ait </a:t>
                      </a:r>
                      <a:r>
                        <a:rPr lang="fr-FR" sz="1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bir</a:t>
                      </a:r>
                      <a:r>
                        <a:rPr lang="fr-F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ortak</a:t>
                      </a:r>
                      <a:r>
                        <a:rPr lang="fr-F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alan</a:t>
                      </a:r>
                      <a:r>
                        <a:rPr lang="fr-F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olmaması</a:t>
                      </a:r>
                      <a:endParaRPr lang="fr-F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latin typeface="Wingdings" panose="05000000000000000000" pitchFamily="2" charset="2"/>
                        </a:rPr>
                        <a:t>L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21516396"/>
                  </a:ext>
                </a:extLst>
              </a:tr>
              <a:tr h="519051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G6- Komşu üniversitelerde bulunan akademisyen ve öğrenciler ile ortak projeler çıkarılması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Wingdings" panose="05000000000000000000" pitchFamily="2" charset="2"/>
                        </a:rPr>
                        <a:t>J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Z6- Tüm bölümlere ortak dersler verilmesi nedeniyle  bölüm dışından destek alma zorunluluğu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latin typeface="Wingdings" panose="05000000000000000000" pitchFamily="2" charset="2"/>
                        </a:rPr>
                        <a:t>L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1914838"/>
                  </a:ext>
                </a:extLst>
              </a:tr>
              <a:tr h="519051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G7- Müfredatın ihtiyaçlara göre güncellenmesi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Wingdings" panose="05000000000000000000" pitchFamily="2" charset="2"/>
                        </a:rPr>
                        <a:t>J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Z7- Sınav/ders/</a:t>
                      </a:r>
                      <a:r>
                        <a:rPr lang="tr-TR" sz="1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lab</a:t>
                      </a:r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programı yapılırken derslik ve amfi yetersizliği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latin typeface="Wingdings" panose="05000000000000000000" pitchFamily="2" charset="2"/>
                        </a:rPr>
                        <a:t>L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163353"/>
                  </a:ext>
                </a:extLst>
              </a:tr>
              <a:tr h="519051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G8- Ulaşılabilir akademik kadro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Wingdings" panose="05000000000000000000" pitchFamily="2" charset="2"/>
                        </a:rPr>
                        <a:t>J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Z8- Artan öğrenci sayısına cevap verilememesi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latin typeface="Wingdings" panose="05000000000000000000" pitchFamily="2" charset="2"/>
                        </a:rPr>
                        <a:t>L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68936018"/>
                  </a:ext>
                </a:extLst>
              </a:tr>
              <a:tr h="519051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G9- Mezunlarımızın yurtdışı ve yurtiçi iyi üniversitelerde lisansüstü eğitimlere kabul edilmesi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Wingdings" panose="05000000000000000000" pitchFamily="2" charset="2"/>
                        </a:rPr>
                        <a:t>J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Z9- Arş. gör. başına düşen ders sayısının fazla olması sebebiyle öğrenciye yeterli zaman ayrılamaması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latin typeface="Wingdings" panose="05000000000000000000" pitchFamily="2" charset="2"/>
                        </a:rPr>
                        <a:t>L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68189653"/>
                  </a:ext>
                </a:extLst>
              </a:tr>
              <a:tr h="519051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G10- Bölüm bünyesinde bulunan Makine Öğrenimi laboratuvarı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Wingdings" panose="05000000000000000000" pitchFamily="2" charset="2"/>
                        </a:rPr>
                        <a:t>J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Z10- Seminerlere yeterli katılım sağlanamaması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Wingdings" panose="05000000000000000000" pitchFamily="2" charset="2"/>
                        </a:rPr>
                        <a:t>J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00495036"/>
                  </a:ext>
                </a:extLst>
              </a:tr>
              <a:tr h="519051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G11- Akademisyen &amp; öğrenci işbirliği ile projeler çıkarılması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Wingdings" panose="05000000000000000000" pitchFamily="2" charset="2"/>
                        </a:rPr>
                        <a:t>J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Z11- Öğrencilere ulaşmak için e-mail sistemlerinin yetersiz olması, SMS sistemine ihtiyaç duyulması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latin typeface="Wingdings" panose="05000000000000000000" pitchFamily="2" charset="2"/>
                        </a:rPr>
                        <a:t>L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62715943"/>
                  </a:ext>
                </a:extLst>
              </a:tr>
            </a:tbl>
          </a:graphicData>
        </a:graphic>
      </p:graphicFrame>
      <p:pic>
        <p:nvPicPr>
          <p:cNvPr id="9" name="Resim 8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0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822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411760" y="-35134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ANALİZİ - 2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</a:t>
            </a:fld>
            <a:endParaRPr lang="tr-TR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539887"/>
              </p:ext>
            </p:extLst>
          </p:nvPr>
        </p:nvGraphicFramePr>
        <p:xfrm>
          <a:off x="35496" y="584682"/>
          <a:ext cx="9073007" cy="617385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604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13555">
                  <a:extLst>
                    <a:ext uri="{9D8B030D-6E8A-4147-A177-3AD203B41FA5}">
                      <a16:colId xmlns="" xmlns:a16="http://schemas.microsoft.com/office/drawing/2014/main" val="514380190"/>
                    </a:ext>
                  </a:extLst>
                </a:gridCol>
                <a:gridCol w="39229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76063">
                  <a:extLst>
                    <a:ext uri="{9D8B030D-6E8A-4147-A177-3AD203B41FA5}">
                      <a16:colId xmlns="" xmlns:a16="http://schemas.microsoft.com/office/drawing/2014/main" val="2313849993"/>
                    </a:ext>
                  </a:extLst>
                </a:gridCol>
              </a:tblGrid>
              <a:tr h="468054">
                <a:tc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Zayıf Yön / Fırsat </a:t>
                      </a:r>
                      <a:r>
                        <a:rPr lang="tr-TR" sz="1100" baseline="0" dirty="0"/>
                        <a:t>Tanımı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/>
                        <a:t>Durum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/>
                        <a:t>Tehdit </a:t>
                      </a:r>
                      <a:r>
                        <a:rPr lang="tr-TR" sz="1100" baseline="0" dirty="0"/>
                        <a:t>Tanımı</a:t>
                      </a:r>
                      <a:endParaRPr lang="tr-T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050" dirty="0"/>
                        <a:t>Durum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3151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Z12- Bölüm akademisyenlerinin düşük bir internet hızıyla sınırlanmasının çalışma </a:t>
                      </a:r>
                      <a:r>
                        <a:rPr lang="tr-TR" sz="14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perf</a:t>
                      </a:r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. düşürmesi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latin typeface="Wingdings" panose="05000000000000000000" pitchFamily="2" charset="2"/>
                        </a:rPr>
                        <a:t>L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T1- Mezun enflasyonunun Bilgisayar Mühendisliği bölümünde yaratacağı istihdam sorunları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latin typeface="Wingdings" panose="05000000000000000000" pitchFamily="2" charset="2"/>
                        </a:rPr>
                        <a:t>L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3151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Z13- Sektör işbirliği çalışmalarının yetersiz olması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Wingdings" panose="05000000000000000000" pitchFamily="2" charset="2"/>
                        </a:rPr>
                        <a:t>J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T2- Öğrencilerin matematik başarısının her geçen yıl düşmesiyle beklenen kalitede eğitim verilememesi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latin typeface="Wingdings" panose="05000000000000000000" pitchFamily="2" charset="2"/>
                        </a:rPr>
                        <a:t>L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9507500"/>
                  </a:ext>
                </a:extLst>
              </a:tr>
              <a:tr h="523151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Z14- Bölüm sekreterliğinin olmaması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latin typeface="Wingdings" panose="05000000000000000000" pitchFamily="2" charset="2"/>
                        </a:rPr>
                        <a:t>L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T3- Lisansüstü şehir içi diğer programların çoğalması sonucunda bölümlerimize ilginin azalması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latin typeface="Wingdings" panose="05000000000000000000" pitchFamily="2" charset="2"/>
                        </a:rPr>
                        <a:t>L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4001422"/>
                  </a:ext>
                </a:extLst>
              </a:tr>
              <a:tr h="523151">
                <a:tc>
                  <a:txBody>
                    <a:bodyPr/>
                    <a:lstStyle/>
                    <a:p>
                      <a:pPr algn="l" fontAlgn="t"/>
                      <a:r>
                        <a:rPr lang="pl-PL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Z15- Ekonomik/Fiziki Kaynak Yetersizliği 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latin typeface="Wingdings" panose="05000000000000000000" pitchFamily="2" charset="2"/>
                        </a:rPr>
                        <a:t>L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T4- Mezun öğrencilerimizin yeterli akademik bilgiye sahip olmaması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latin typeface="Wingdings" panose="05000000000000000000" pitchFamily="2" charset="2"/>
                        </a:rPr>
                        <a:t>L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59384813"/>
                  </a:ext>
                </a:extLst>
              </a:tr>
              <a:tr h="523151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F1- Antalya'da ilk mezun veren Bilgisayar Mühendisliği Bölümü olması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Wingdings" panose="05000000000000000000" pitchFamily="2" charset="2"/>
                        </a:rPr>
                        <a:t>J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T5- Bölüm bilinirliğinin düşmesi sonucu öğrencilerin bölümü tercih etmemesi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latin typeface="Wingdings" panose="05000000000000000000" pitchFamily="2" charset="2"/>
                        </a:rPr>
                        <a:t>L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21516396"/>
                  </a:ext>
                </a:extLst>
              </a:tr>
              <a:tr h="523151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F2- Mezun öğrencilerimizin yeni mezun öğrencilerimize iş imkanları yaratması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Wingdings" panose="05000000000000000000" pitchFamily="2" charset="2"/>
                        </a:rPr>
                        <a:t>J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T6- Yurtdışından tercih edebilecek öğrencilerin ülkenin ekonomik sorunlarından çekinmesi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latin typeface="Wingdings" panose="05000000000000000000" pitchFamily="2" charset="2"/>
                        </a:rPr>
                        <a:t>L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1914838"/>
                  </a:ext>
                </a:extLst>
              </a:tr>
              <a:tr h="523151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F3- Antalya şehrinin turizm yazılımlarıyla ilgili cazibe noktası olması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Wingdings" panose="05000000000000000000" pitchFamily="2" charset="2"/>
                        </a:rPr>
                        <a:t>J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T7- Yakın çevrede açılan Bilgisayar Mühendisliği bölümleri sayısının artması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latin typeface="Wingdings" panose="05000000000000000000" pitchFamily="2" charset="2"/>
                        </a:rPr>
                        <a:t>L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163353"/>
                  </a:ext>
                </a:extLst>
              </a:tr>
              <a:tr h="523151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F4- Bir çok alanda kendilerini gösterecek yeterlilikte öğrencilerimizin olması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Wingdings" panose="05000000000000000000" pitchFamily="2" charset="2"/>
                        </a:rPr>
                        <a:t>J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T8- Öğrencilerin eğitimde yabancı dil sorunları yaşaması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latin typeface="Wingdings" panose="05000000000000000000" pitchFamily="2" charset="2"/>
                        </a:rPr>
                        <a:t>L</a:t>
                      </a: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68936018"/>
                  </a:ext>
                </a:extLst>
              </a:tr>
              <a:tr h="523151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F5- Dünya çapında en geçerli branşlardan birinin bilgisayar bilimi olması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Wingdings" panose="05000000000000000000" pitchFamily="2" charset="2"/>
                        </a:rPr>
                        <a:t>J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tr-TR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68189653"/>
                  </a:ext>
                </a:extLst>
              </a:tr>
              <a:tr h="523151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F6- Yakın çevrede açılan Bilgisayar Mühendisliği bölümleri sayısının artması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Wingdings" panose="05000000000000000000" pitchFamily="2" charset="2"/>
                        </a:rPr>
                        <a:t>J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nb-NO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00495036"/>
                  </a:ext>
                </a:extLst>
              </a:tr>
              <a:tr h="474293">
                <a:tc>
                  <a:txBody>
                    <a:bodyPr/>
                    <a:lstStyle/>
                    <a:p>
                      <a:pPr algn="l" fontAlgn="t"/>
                      <a:r>
                        <a:rPr lang="tr-TR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F7- İş hayatında İngilizcenin sağladığı avantajlar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Wingdings" panose="05000000000000000000" pitchFamily="2" charset="2"/>
                        </a:rPr>
                        <a:t>J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tr-TR" sz="1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62715943"/>
                  </a:ext>
                </a:extLst>
              </a:tr>
            </a:tbl>
          </a:graphicData>
        </a:graphic>
      </p:graphicFrame>
      <p:pic>
        <p:nvPicPr>
          <p:cNvPr id="9" name="Resim 8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0"/>
            <a:ext cx="273630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74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267744" y="129873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BEKLENTİLERİ - 1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4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3"/>
          <a:stretch>
            <a:fillRect/>
          </a:stretch>
        </p:blipFill>
        <p:spPr>
          <a:xfrm>
            <a:off x="107504" y="116632"/>
            <a:ext cx="2736304" cy="576064"/>
          </a:xfrm>
          <a:prstGeom prst="rect">
            <a:avLst/>
          </a:prstGeom>
        </p:spPr>
      </p:pic>
      <p:graphicFrame>
        <p:nvGraphicFramePr>
          <p:cNvPr id="10" name="Tablo 9">
            <a:extLst>
              <a:ext uri="{FF2B5EF4-FFF2-40B4-BE49-F238E27FC236}">
                <a16:creationId xmlns="" xmlns:a16="http://schemas.microsoft.com/office/drawing/2014/main" id="{8997E763-A9D7-42E8-9CC4-8DFBA82171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26490"/>
              </p:ext>
            </p:extLst>
          </p:nvPr>
        </p:nvGraphicFramePr>
        <p:xfrm>
          <a:off x="35496" y="776204"/>
          <a:ext cx="9073008" cy="603717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219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267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243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90611">
                <a:tc>
                  <a:txBody>
                    <a:bodyPr/>
                    <a:lstStyle/>
                    <a:p>
                      <a:r>
                        <a:rPr lang="tr-TR" dirty="0"/>
                        <a:t>Paydaş</a:t>
                      </a:r>
                      <a:r>
                        <a:rPr lang="tr-TR" baseline="0" dirty="0"/>
                        <a:t> Adı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Paydaş Beklentisi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Karşılanma</a:t>
                      </a:r>
                      <a:r>
                        <a:rPr lang="tr-TR" baseline="0" dirty="0"/>
                        <a:t> Durumu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846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Rektörlük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Mevzuata Uyum, Akademik Başarı-Öğrenci Memnuniyeti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tr-T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Akademik başarı ve öğrenci memnuniyeti hedeflerine ulaşıldı.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846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Dekanlık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Mevzuata Uyum, Akademik Başarı-Öğrenci Memnuniyeti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Akademik başarı ve öğrenci memnuniyeti hedeflerine ulaşıldı.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78750819"/>
                  </a:ext>
                </a:extLst>
              </a:tr>
              <a:tr h="61846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Bölüm Akademik Personeli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Öğrenci Başarısı-Akademik Çalışmalar İçin Destek-Güçlü İletişim ve Empati-Kurumsal Yapı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tr-T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Akademik başarı hedefine ulaşıldı. Bir şikayet alınmadı.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5591628"/>
                  </a:ext>
                </a:extLst>
              </a:tr>
              <a:tr h="35806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İdari Personel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Güçlü İletişim ve Kurumsal Yapı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tr-T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Şikayet alınmadı.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54248360"/>
                  </a:ext>
                </a:extLst>
              </a:tr>
              <a:tr h="61846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YÖK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Mevzuata Uyum, Eğitim ve Akademik Başarı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tr-T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Akademik başarı hedefine ulaşıldı. Denetimde bir sorun görülmedi.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36240322"/>
                  </a:ext>
                </a:extLst>
              </a:tr>
              <a:tr h="61846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Devam Eden Öğrenci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Kaliteli Eğitim, Kariyer Planlama, Güçlü İletişim ve Kurumsal Yapı, Akademik çalışma ortaklığı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Akademik başarı ve öğrenci memnuniyeti hedeflerine ulaşıldı.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65627900"/>
                  </a:ext>
                </a:extLst>
              </a:tr>
              <a:tr h="52590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Mezun Öğrenci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Etkin İletişim,Kariyer Planlaması,Marka Değeri Artışı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Şikayet alınmadı.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69851804"/>
                  </a:ext>
                </a:extLst>
              </a:tr>
              <a:tr h="35806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Potansiyel Öğrenci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Etkin İletişim, Meslek Tanıtımı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Şikayet alınmadı.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88962012"/>
                  </a:ext>
                </a:extLst>
              </a:tr>
              <a:tr h="52590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Diğer Üniversiteler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Sürdürülebilir Bilgi Paylaşımı,  Etkin İletişim, Ortak Projeler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tr-T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Ortak projeler yapılıyor.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50324572"/>
                  </a:ext>
                </a:extLst>
              </a:tr>
              <a:tr h="78630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Ulusal Uluslararası Destek Kuruluşları (TÜBİTAK vb.)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Projeler Üretilerek Bilimin Geliştirilmesi ve Yaygınlaştırılması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tr-T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Kabul edilen ve başvuru aşamasında projelerimiz mevcut.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74174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2908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267744" y="129873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BEKLENTİLERİ - 2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5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3"/>
          <a:stretch>
            <a:fillRect/>
          </a:stretch>
        </p:blipFill>
        <p:spPr>
          <a:xfrm>
            <a:off x="107504" y="116632"/>
            <a:ext cx="2736304" cy="576064"/>
          </a:xfrm>
          <a:prstGeom prst="rect">
            <a:avLst/>
          </a:prstGeom>
        </p:spPr>
      </p:pic>
      <p:graphicFrame>
        <p:nvGraphicFramePr>
          <p:cNvPr id="10" name="Tablo 9">
            <a:extLst>
              <a:ext uri="{FF2B5EF4-FFF2-40B4-BE49-F238E27FC236}">
                <a16:creationId xmlns="" xmlns:a16="http://schemas.microsoft.com/office/drawing/2014/main" id="{8997E763-A9D7-42E8-9CC4-8DFBA82171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30619"/>
              </p:ext>
            </p:extLst>
          </p:nvPr>
        </p:nvGraphicFramePr>
        <p:xfrm>
          <a:off x="35496" y="776204"/>
          <a:ext cx="9073008" cy="603717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219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267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243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92396">
                <a:tc>
                  <a:txBody>
                    <a:bodyPr/>
                    <a:lstStyle/>
                    <a:p>
                      <a:r>
                        <a:rPr lang="tr-TR" dirty="0"/>
                        <a:t>Paydaş</a:t>
                      </a:r>
                      <a:r>
                        <a:rPr lang="tr-TR" baseline="0" dirty="0"/>
                        <a:t> Adı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Paydaş Beklentisi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Karşılanma</a:t>
                      </a:r>
                      <a:r>
                        <a:rPr lang="tr-TR" baseline="0" dirty="0"/>
                        <a:t> Durumu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589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Öğrenci Velileri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Kaliteli Eğitim, Sosyal İmkanlar, Kariyer Planlama, Güçlü İletişim ve Kurumsal Yapı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Öğrenci memnuniyeti hedeflerine ulaşıldı.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290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AOSB/ATSO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Sürdürülebilir İşbirliği, Problemlere Bilimsel Çözüm, Nitelikli Mezun ve Stajyer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Şikayet alınmadı. Seminer düzenlendi.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78750819"/>
                  </a:ext>
                </a:extLst>
              </a:tr>
              <a:tr h="52830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Bilgisayar Mühendisleri Odası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Bilgisayar Mühendisleri arasında iletişim, seminer vb. işbirlikleri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Şikayet alınmadı.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36240322"/>
                  </a:ext>
                </a:extLst>
              </a:tr>
              <a:tr h="78479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Öğrenci Kulüpleri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Öğrenci aktivitelerinin oluşturulması, konferans düzenlenmesi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Öğrencilere haftalık konferanslar düzenleniyor. Beş konferans ve </a:t>
                      </a:r>
                      <a:r>
                        <a:rPr lang="tr-TR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CodeClub</a:t>
                      </a:r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etkinlikleri düzenlendi.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65627900"/>
                  </a:ext>
                </a:extLst>
              </a:tr>
              <a:tr h="55589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Fakültenin Diğer Bölümleri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Ders ve Akademik Çalışmalar İçin Destek-Güçlü İletişim ve Empati-Kurumsal Yapı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Güçlü iletişim, birlikte çalışmalar yapıldı.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88962012"/>
                  </a:ext>
                </a:extLst>
              </a:tr>
              <a:tr h="32699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Hakemli Dergiler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Hakemlik Yayınların Yapılması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Yayınlar ve hakemlikler yapıldı.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50324572"/>
                  </a:ext>
                </a:extLst>
              </a:tr>
              <a:tr h="55589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Akdeniz Üniversitesi </a:t>
                      </a:r>
                      <a:r>
                        <a:rPr lang="tr-TR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Teknokenti</a:t>
                      </a:r>
                      <a:endParaRPr lang="tr-T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Stajyer öğrenci verilmesi,  Firmaların kendi tanıtımları için konferanslar düzenlenmesi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Stajyer öğrenciler gönderildi, konferanslar düzenlendi.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74174114"/>
                  </a:ext>
                </a:extLst>
              </a:tr>
              <a:tr h="52830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Akreditasyon Kuruluşları (MÜDEK)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Müfredat ve ders standartlarının oluşturulması - akreditasyon belgelerinin edinilmesi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Ortak projeler yapılıyor.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94909545"/>
                  </a:ext>
                </a:extLst>
              </a:tr>
              <a:tr h="55589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Google Developers </a:t>
                      </a:r>
                      <a:r>
                        <a:rPr lang="tr-TR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Group</a:t>
                      </a:r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Antalya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Öğrenci ve Sektör aktivitelerinin oluşturulması, konferans düzenlenmesi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Öğrenci aktiviteleri oluşturuldu, konferans düzenlendi.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97175696"/>
                  </a:ext>
                </a:extLst>
              </a:tr>
              <a:tr h="78990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Uluslararası Meslek Örgütleri (IEEE,ACM,ISCB)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Akademik çalışmalar, konferanslar ve seminerler düzenlenmesi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Akademik çalışmalar, konferanslar ve seminerler düzenlenmesi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37743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7529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483768" y="-25643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SÜREÇ PERF. GÖST. (SPİK) - 1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6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3"/>
          <a:stretch>
            <a:fillRect/>
          </a:stretch>
        </p:blipFill>
        <p:spPr>
          <a:xfrm>
            <a:off x="107504" y="44624"/>
            <a:ext cx="2736304" cy="576064"/>
          </a:xfrm>
          <a:prstGeom prst="rect">
            <a:avLst/>
          </a:prstGeom>
        </p:spPr>
      </p:pic>
      <p:graphicFrame>
        <p:nvGraphicFramePr>
          <p:cNvPr id="2" name="Nesne 1">
            <a:extLst>
              <a:ext uri="{FF2B5EF4-FFF2-40B4-BE49-F238E27FC236}">
                <a16:creationId xmlns="" xmlns:a16="http://schemas.microsoft.com/office/drawing/2014/main" id="{FAA92EAB-B0C2-4645-A8C4-BFF22C2387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429357"/>
              </p:ext>
            </p:extLst>
          </p:nvPr>
        </p:nvGraphicFramePr>
        <p:xfrm>
          <a:off x="114544" y="690955"/>
          <a:ext cx="8921951" cy="605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Worksheet" r:id="rId4" imgW="13720877" imgH="5900805" progId="Excel.Sheet.12">
                  <p:embed/>
                </p:oleObj>
              </mc:Choice>
              <mc:Fallback>
                <p:oleObj name="Worksheet" r:id="rId4" imgW="13720877" imgH="590080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544" y="690955"/>
                        <a:ext cx="8921951" cy="6050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1654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483768" y="-25643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SÜREÇ PERF. GÖST. (SPİK) - 2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7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3"/>
          <a:stretch>
            <a:fillRect/>
          </a:stretch>
        </p:blipFill>
        <p:spPr>
          <a:xfrm>
            <a:off x="107504" y="44624"/>
            <a:ext cx="2736304" cy="576064"/>
          </a:xfrm>
          <a:prstGeom prst="rect">
            <a:avLst/>
          </a:prstGeom>
        </p:spPr>
      </p:pic>
      <p:graphicFrame>
        <p:nvGraphicFramePr>
          <p:cNvPr id="2" name="Nesne 1">
            <a:extLst>
              <a:ext uri="{FF2B5EF4-FFF2-40B4-BE49-F238E27FC236}">
                <a16:creationId xmlns="" xmlns:a16="http://schemas.microsoft.com/office/drawing/2014/main" id="{C739280A-1661-49E2-847F-30B3AC7509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92429"/>
              </p:ext>
            </p:extLst>
          </p:nvPr>
        </p:nvGraphicFramePr>
        <p:xfrm>
          <a:off x="107504" y="699938"/>
          <a:ext cx="8928992" cy="602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Worksheet" r:id="rId4" imgW="13720877" imgH="5429116" progId="Excel.Sheet.12">
                  <p:embed/>
                </p:oleObj>
              </mc:Choice>
              <mc:Fallback>
                <p:oleObj name="Worksheet" r:id="rId4" imgW="13720877" imgH="542911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504" y="699938"/>
                        <a:ext cx="8928992" cy="6021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5074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411760" y="43912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KALİTE FAALİYET PLANI - 1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8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4"/>
          <a:stretch>
            <a:fillRect/>
          </a:stretch>
        </p:blipFill>
        <p:spPr>
          <a:xfrm>
            <a:off x="107504" y="116632"/>
            <a:ext cx="2736304" cy="576064"/>
          </a:xfrm>
          <a:prstGeom prst="rect">
            <a:avLst/>
          </a:prstGeom>
        </p:spPr>
      </p:pic>
      <p:graphicFrame>
        <p:nvGraphicFramePr>
          <p:cNvPr id="9" name="Nesne 8">
            <a:extLst>
              <a:ext uri="{FF2B5EF4-FFF2-40B4-BE49-F238E27FC236}">
                <a16:creationId xmlns="" xmlns:a16="http://schemas.microsoft.com/office/drawing/2014/main" id="{9DE29C00-54C1-4257-8A08-8E75A6895D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4557244"/>
              </p:ext>
            </p:extLst>
          </p:nvPr>
        </p:nvGraphicFramePr>
        <p:xfrm>
          <a:off x="107504" y="770571"/>
          <a:ext cx="8928992" cy="5970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Worksheet" r:id="rId5" imgW="16178174" imgH="7305585" progId="Excel.Sheet.12">
                  <p:embed/>
                </p:oleObj>
              </mc:Choice>
              <mc:Fallback>
                <p:oleObj name="Worksheet" r:id="rId5" imgW="16178174" imgH="73055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7504" y="770571"/>
                        <a:ext cx="8928992" cy="59707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0953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411760" y="43912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KALİTE FAALİYET PLANI - 2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9</a:t>
            </a:fld>
            <a:endParaRPr lang="tr-TR"/>
          </a:p>
        </p:txBody>
      </p:sp>
      <p:pic>
        <p:nvPicPr>
          <p:cNvPr id="6" name="Resim 5"/>
          <p:cNvPicPr/>
          <p:nvPr/>
        </p:nvPicPr>
        <p:blipFill>
          <a:blip r:embed="rId4"/>
          <a:stretch>
            <a:fillRect/>
          </a:stretch>
        </p:blipFill>
        <p:spPr>
          <a:xfrm>
            <a:off x="107504" y="116632"/>
            <a:ext cx="2736304" cy="576064"/>
          </a:xfrm>
          <a:prstGeom prst="rect">
            <a:avLst/>
          </a:prstGeom>
        </p:spPr>
      </p:pic>
      <p:graphicFrame>
        <p:nvGraphicFramePr>
          <p:cNvPr id="4" name="Nesne 3">
            <a:extLst>
              <a:ext uri="{FF2B5EF4-FFF2-40B4-BE49-F238E27FC236}">
                <a16:creationId xmlns="" xmlns:a16="http://schemas.microsoft.com/office/drawing/2014/main" id="{65F4F455-CAE3-4B52-AE4A-DC69ECEF25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403188"/>
              </p:ext>
            </p:extLst>
          </p:nvPr>
        </p:nvGraphicFramePr>
        <p:xfrm>
          <a:off x="107504" y="762962"/>
          <a:ext cx="8928992" cy="5978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Worksheet" r:id="rId5" imgW="16178174" imgH="6605464" progId="Excel.Sheet.12">
                  <p:embed/>
                </p:oleObj>
              </mc:Choice>
              <mc:Fallback>
                <p:oleObj name="Worksheet" r:id="rId5" imgW="16178174" imgH="660546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7504" y="762962"/>
                        <a:ext cx="8928992" cy="59784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6809297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1404</TotalTime>
  <Words>875</Words>
  <Application>Microsoft Office PowerPoint</Application>
  <PresentationFormat>On-screen Show (4:3)</PresentationFormat>
  <Paragraphs>207</Paragraphs>
  <Slides>19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Wingdings</vt:lpstr>
      <vt:lpstr>Ofis Teması</vt:lpstr>
      <vt:lpstr>Worksheet</vt:lpstr>
      <vt:lpstr>2018 YILI  NİSAN-EKİM YGG SUNUMU  BİLGİSAYAR MÜHENDİSLİĞİ SÜRECİ  16/11/2018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 YILI  YGG SUNUMU    28.05.016</dc:title>
  <dc:creator>Banu Yuksel</dc:creator>
  <cp:lastModifiedBy>Tuğçe Yeyen</cp:lastModifiedBy>
  <cp:revision>88</cp:revision>
  <dcterms:created xsi:type="dcterms:W3CDTF">2016-08-26T15:45:58Z</dcterms:created>
  <dcterms:modified xsi:type="dcterms:W3CDTF">2018-11-29T12:52:14Z</dcterms:modified>
</cp:coreProperties>
</file>